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 id="2147483780" r:id="rId2"/>
  </p:sldMasterIdLst>
  <p:notesMasterIdLst>
    <p:notesMasterId r:id="rId66"/>
  </p:notesMasterIdLst>
  <p:handoutMasterIdLst>
    <p:handoutMasterId r:id="rId67"/>
  </p:handoutMasterIdLst>
  <p:sldIdLst>
    <p:sldId id="256" r:id="rId3"/>
    <p:sldId id="282" r:id="rId4"/>
    <p:sldId id="257" r:id="rId5"/>
    <p:sldId id="261" r:id="rId6"/>
    <p:sldId id="263" r:id="rId7"/>
    <p:sldId id="264" r:id="rId8"/>
    <p:sldId id="265" r:id="rId9"/>
    <p:sldId id="266" r:id="rId10"/>
    <p:sldId id="267" r:id="rId11"/>
    <p:sldId id="270" r:id="rId12"/>
    <p:sldId id="273" r:id="rId13"/>
    <p:sldId id="274" r:id="rId14"/>
    <p:sldId id="276" r:id="rId15"/>
    <p:sldId id="277" r:id="rId16"/>
    <p:sldId id="278" r:id="rId17"/>
    <p:sldId id="279" r:id="rId18"/>
    <p:sldId id="280" r:id="rId19"/>
    <p:sldId id="310" r:id="rId20"/>
    <p:sldId id="281" r:id="rId21"/>
    <p:sldId id="311" r:id="rId22"/>
    <p:sldId id="283" r:id="rId23"/>
    <p:sldId id="284" r:id="rId24"/>
    <p:sldId id="285" r:id="rId25"/>
    <p:sldId id="286" r:id="rId26"/>
    <p:sldId id="287" r:id="rId27"/>
    <p:sldId id="288" r:id="rId28"/>
    <p:sldId id="289" r:id="rId29"/>
    <p:sldId id="291" r:id="rId30"/>
    <p:sldId id="319" r:id="rId31"/>
    <p:sldId id="293" r:id="rId32"/>
    <p:sldId id="294" r:id="rId33"/>
    <p:sldId id="295" r:id="rId34"/>
    <p:sldId id="299" r:id="rId35"/>
    <p:sldId id="300" r:id="rId36"/>
    <p:sldId id="301" r:id="rId37"/>
    <p:sldId id="302" r:id="rId38"/>
    <p:sldId id="296" r:id="rId39"/>
    <p:sldId id="298" r:id="rId40"/>
    <p:sldId id="303" r:id="rId41"/>
    <p:sldId id="304" r:id="rId42"/>
    <p:sldId id="305" r:id="rId43"/>
    <p:sldId id="355" r:id="rId44"/>
    <p:sldId id="356" r:id="rId45"/>
    <p:sldId id="358" r:id="rId46"/>
    <p:sldId id="359" r:id="rId47"/>
    <p:sldId id="360" r:id="rId48"/>
    <p:sldId id="353" r:id="rId49"/>
    <p:sldId id="312" r:id="rId50"/>
    <p:sldId id="307" r:id="rId51"/>
    <p:sldId id="313" r:id="rId52"/>
    <p:sldId id="308" r:id="rId53"/>
    <p:sldId id="315" r:id="rId54"/>
    <p:sldId id="314" r:id="rId55"/>
    <p:sldId id="320" r:id="rId56"/>
    <p:sldId id="321" r:id="rId57"/>
    <p:sldId id="326" r:id="rId58"/>
    <p:sldId id="327" r:id="rId59"/>
    <p:sldId id="328" r:id="rId60"/>
    <p:sldId id="318" r:id="rId61"/>
    <p:sldId id="325" r:id="rId62"/>
    <p:sldId id="322" r:id="rId63"/>
    <p:sldId id="323" r:id="rId64"/>
    <p:sldId id="324" r:id="rId65"/>
  </p:sldIdLst>
  <p:sldSz cx="9144000" cy="6858000" type="screen4x3"/>
  <p:notesSz cx="6834188" cy="9979025"/>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3" d="100"/>
          <a:sy n="63" d="100"/>
        </p:scale>
        <p:origin x="-869" y="22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handoutMaster" Target="handoutMasters/handout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image" Target="../media/image15.wmf"/><Relationship Id="rId7" Type="http://schemas.openxmlformats.org/officeDocument/2006/relationships/image" Target="../media/image19.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image" Target="../media/image23.wmf"/><Relationship Id="rId7" Type="http://schemas.openxmlformats.org/officeDocument/2006/relationships/image" Target="../media/image27.wmf"/><Relationship Id="rId2" Type="http://schemas.openxmlformats.org/officeDocument/2006/relationships/image" Target="../media/image22.wmf"/><Relationship Id="rId1" Type="http://schemas.openxmlformats.org/officeDocument/2006/relationships/image" Target="../media/image21.wmf"/><Relationship Id="rId6" Type="http://schemas.openxmlformats.org/officeDocument/2006/relationships/image" Target="../media/image26.wmf"/><Relationship Id="rId5" Type="http://schemas.openxmlformats.org/officeDocument/2006/relationships/image" Target="../media/image25.wmf"/><Relationship Id="rId4"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image" Target="../media/image2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61481" cy="498951"/>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sz="quarter" idx="1"/>
          </p:nvPr>
        </p:nvSpPr>
        <p:spPr>
          <a:xfrm>
            <a:off x="3871125" y="0"/>
            <a:ext cx="2961481" cy="498951"/>
          </a:xfrm>
          <a:prstGeom prst="rect">
            <a:avLst/>
          </a:prstGeom>
        </p:spPr>
        <p:txBody>
          <a:bodyPr vert="horz" lIns="91440" tIns="45720" rIns="91440" bIns="45720" rtlCol="0"/>
          <a:lstStyle>
            <a:lvl1pPr algn="r">
              <a:defRPr sz="1200"/>
            </a:lvl1pPr>
          </a:lstStyle>
          <a:p>
            <a:fld id="{5C307BBA-3EF7-4B25-82A2-71AF69F5298A}" type="datetimeFigureOut">
              <a:rPr lang="pt-PT" smtClean="0"/>
              <a:t>25-09-2014</a:t>
            </a:fld>
            <a:endParaRPr lang="pt-PT"/>
          </a:p>
        </p:txBody>
      </p:sp>
      <p:sp>
        <p:nvSpPr>
          <p:cNvPr id="4" name="Marcador de Posição do Rodapé 3"/>
          <p:cNvSpPr>
            <a:spLocks noGrp="1"/>
          </p:cNvSpPr>
          <p:nvPr>
            <p:ph type="ftr" sz="quarter" idx="2"/>
          </p:nvPr>
        </p:nvSpPr>
        <p:spPr>
          <a:xfrm>
            <a:off x="0" y="9478342"/>
            <a:ext cx="2961481" cy="498951"/>
          </a:xfrm>
          <a:prstGeom prst="rect">
            <a:avLst/>
          </a:prstGeom>
        </p:spPr>
        <p:txBody>
          <a:bodyPr vert="horz" lIns="91440" tIns="45720" rIns="91440" bIns="45720" rtlCol="0" anchor="b"/>
          <a:lstStyle>
            <a:lvl1pPr algn="l">
              <a:defRPr sz="1200"/>
            </a:lvl1pPr>
          </a:lstStyle>
          <a:p>
            <a:endParaRPr lang="pt-PT"/>
          </a:p>
        </p:txBody>
      </p:sp>
      <p:sp>
        <p:nvSpPr>
          <p:cNvPr id="5" name="Marcador de Posição do Número do Diapositivo 4"/>
          <p:cNvSpPr>
            <a:spLocks noGrp="1"/>
          </p:cNvSpPr>
          <p:nvPr>
            <p:ph type="sldNum" sz="quarter" idx="3"/>
          </p:nvPr>
        </p:nvSpPr>
        <p:spPr>
          <a:xfrm>
            <a:off x="3871125" y="9478342"/>
            <a:ext cx="2961481" cy="498951"/>
          </a:xfrm>
          <a:prstGeom prst="rect">
            <a:avLst/>
          </a:prstGeom>
        </p:spPr>
        <p:txBody>
          <a:bodyPr vert="horz" lIns="91440" tIns="45720" rIns="91440" bIns="45720" rtlCol="0" anchor="b"/>
          <a:lstStyle>
            <a:lvl1pPr algn="r">
              <a:defRPr sz="1200"/>
            </a:lvl1pPr>
          </a:lstStyle>
          <a:p>
            <a:fld id="{1CBFC4FE-A8C0-41BE-9029-7C31E7424FA8}" type="slidenum">
              <a:rPr lang="pt-PT" smtClean="0"/>
              <a:t>‹nº›</a:t>
            </a:fld>
            <a:endParaRPr lang="pt-PT"/>
          </a:p>
        </p:txBody>
      </p:sp>
    </p:spTree>
    <p:extLst>
      <p:ext uri="{BB962C8B-B14F-4D97-AF65-F5344CB8AC3E}">
        <p14:creationId xmlns:p14="http://schemas.microsoft.com/office/powerpoint/2010/main" val="36177999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61481" cy="498951"/>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71125" y="0"/>
            <a:ext cx="2961481" cy="498951"/>
          </a:xfrm>
          <a:prstGeom prst="rect">
            <a:avLst/>
          </a:prstGeom>
        </p:spPr>
        <p:txBody>
          <a:bodyPr vert="horz" lIns="91440" tIns="45720" rIns="91440" bIns="45720" rtlCol="0"/>
          <a:lstStyle>
            <a:lvl1pPr algn="r">
              <a:defRPr sz="1200"/>
            </a:lvl1pPr>
          </a:lstStyle>
          <a:p>
            <a:fld id="{8280B6FF-4A0E-4C4F-89D1-F02D817D6BA7}" type="datetimeFigureOut">
              <a:rPr lang="pt-PT" smtClean="0"/>
              <a:pPr/>
              <a:t>25-09-2014</a:t>
            </a:fld>
            <a:endParaRPr lang="pt-PT"/>
          </a:p>
        </p:txBody>
      </p:sp>
      <p:sp>
        <p:nvSpPr>
          <p:cNvPr id="4" name="Marcador de Posição da Imagem do Diapositivo 3"/>
          <p:cNvSpPr>
            <a:spLocks noGrp="1" noRot="1" noChangeAspect="1"/>
          </p:cNvSpPr>
          <p:nvPr>
            <p:ph type="sldImg" idx="2"/>
          </p:nvPr>
        </p:nvSpPr>
        <p:spPr>
          <a:xfrm>
            <a:off x="922338" y="747713"/>
            <a:ext cx="4991100" cy="3743325"/>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83419" y="4740037"/>
            <a:ext cx="5467350" cy="4490561"/>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9478342"/>
            <a:ext cx="2961481" cy="498951"/>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71125" y="9478342"/>
            <a:ext cx="2961481" cy="498951"/>
          </a:xfrm>
          <a:prstGeom prst="rect">
            <a:avLst/>
          </a:prstGeom>
        </p:spPr>
        <p:txBody>
          <a:bodyPr vert="horz" lIns="91440" tIns="45720" rIns="91440" bIns="45720" rtlCol="0" anchor="b"/>
          <a:lstStyle>
            <a:lvl1pPr algn="r">
              <a:defRPr sz="1200"/>
            </a:lvl1pPr>
          </a:lstStyle>
          <a:p>
            <a:fld id="{27395519-5306-4093-9EA7-3DF27C384BBF}" type="slidenum">
              <a:rPr lang="pt-PT" smtClean="0"/>
              <a:pPr/>
              <a:t>‹nº›</a:t>
            </a:fld>
            <a:endParaRPr lang="pt-PT"/>
          </a:p>
        </p:txBody>
      </p:sp>
    </p:spTree>
    <p:extLst>
      <p:ext uri="{BB962C8B-B14F-4D97-AF65-F5344CB8AC3E}">
        <p14:creationId xmlns:p14="http://schemas.microsoft.com/office/powerpoint/2010/main" val="814128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1</a:t>
            </a:fld>
            <a:endParaRPr lang="pt-P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10</a:t>
            </a:fld>
            <a:endParaRPr lang="pt-P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11</a:t>
            </a:fld>
            <a:endParaRPr lang="pt-P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12</a:t>
            </a:fld>
            <a:endParaRPr lang="pt-P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13</a:t>
            </a:fld>
            <a:endParaRPr lang="pt-P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14</a:t>
            </a:fld>
            <a:endParaRPr lang="pt-P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15</a:t>
            </a:fld>
            <a:endParaRPr lang="pt-P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16</a:t>
            </a:fld>
            <a:endParaRPr lang="pt-P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17</a:t>
            </a:fld>
            <a:endParaRPr lang="pt-P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18</a:t>
            </a:fld>
            <a:endParaRPr lang="pt-P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19</a:t>
            </a:fld>
            <a:endParaRPr lang="pt-P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2</a:t>
            </a:fld>
            <a:endParaRPr lang="pt-P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20</a:t>
            </a:fld>
            <a:endParaRPr lang="pt-P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21</a:t>
            </a:fld>
            <a:endParaRPr lang="pt-P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22</a:t>
            </a:fld>
            <a:endParaRPr lang="pt-P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23</a:t>
            </a:fld>
            <a:endParaRPr lang="pt-P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24</a:t>
            </a:fld>
            <a:endParaRPr lang="pt-P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25</a:t>
            </a:fld>
            <a:endParaRPr lang="pt-P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26</a:t>
            </a:fld>
            <a:endParaRPr lang="pt-PT"/>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27</a:t>
            </a:fld>
            <a:endParaRPr lang="pt-PT"/>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28</a:t>
            </a:fld>
            <a:endParaRPr lang="pt-PT"/>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29</a:t>
            </a:fld>
            <a:endParaRPr lang="pt-P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3</a:t>
            </a:fld>
            <a:endParaRPr lang="pt-PT"/>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30</a:t>
            </a:fld>
            <a:endParaRPr lang="pt-PT"/>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31</a:t>
            </a:fld>
            <a:endParaRPr lang="pt-PT"/>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32</a:t>
            </a:fld>
            <a:endParaRPr lang="pt-PT"/>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33</a:t>
            </a:fld>
            <a:endParaRPr lang="pt-PT"/>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34</a:t>
            </a:fld>
            <a:endParaRPr lang="pt-PT"/>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35</a:t>
            </a:fld>
            <a:endParaRPr lang="pt-PT"/>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36</a:t>
            </a:fld>
            <a:endParaRPr lang="pt-PT"/>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37</a:t>
            </a:fld>
            <a:endParaRPr lang="pt-PT"/>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38</a:t>
            </a:fld>
            <a:endParaRPr lang="pt-PT"/>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39</a:t>
            </a:fld>
            <a:endParaRPr lang="pt-P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4</a:t>
            </a:fld>
            <a:endParaRPr lang="pt-PT"/>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40</a:t>
            </a:fld>
            <a:endParaRPr lang="pt-PT"/>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41</a:t>
            </a:fld>
            <a:endParaRPr lang="pt-PT"/>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Marcador de Posição da Imagem do Diapositivo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Marcador de Posição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0724" name="Marcador de Posição do Número do Diapositivo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6BB3CD3-08B0-4FE0-B31E-8CB86EF47BF1}" type="slidenum">
              <a:rPr lang="pt-PT" altLang="en-US" smtClean="0"/>
              <a:pPr eaLnBrk="1" hangingPunct="1"/>
              <a:t>42</a:t>
            </a:fld>
            <a:endParaRPr lang="pt-PT" alt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Marcador de Posição da Imagem do Diapositivo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Marcador de Posição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1748" name="Marcador de Posição do Número do Diapositivo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0AC6F19-96A8-47AA-976C-022CE69C4969}" type="slidenum">
              <a:rPr lang="pt-PT" altLang="en-US" smtClean="0"/>
              <a:pPr eaLnBrk="1" hangingPunct="1"/>
              <a:t>43</a:t>
            </a:fld>
            <a:endParaRPr lang="pt-PT" alt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Marcador de Posição da Imagem do Diapositivo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Marcador de Posição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3796" name="Marcador de Posição do Número do Diapositivo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5952FC5-70A2-4D3E-8039-BEBAA0A829AF}" type="slidenum">
              <a:rPr lang="pt-PT" altLang="en-US" smtClean="0"/>
              <a:pPr eaLnBrk="1" hangingPunct="1"/>
              <a:t>44</a:t>
            </a:fld>
            <a:endParaRPr lang="pt-PT" alt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Marcador de Posição da Imagem do Diapositivo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Marcador de Posição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4820" name="Marcador de Posição do Número do Diapositivo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FD9594C-561E-4437-B785-E4C6AB1EB7C0}" type="slidenum">
              <a:rPr lang="pt-PT" altLang="en-US" smtClean="0"/>
              <a:pPr eaLnBrk="1" hangingPunct="1"/>
              <a:t>45</a:t>
            </a:fld>
            <a:endParaRPr lang="pt-PT" alt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Marcador de Posição da Imagem do Diapositivo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Marcador de Posição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5844" name="Marcador de Posição do Número do Diapositivo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EAD7A9A-9649-4ECD-AA30-83D2F8F7944B}" type="slidenum">
              <a:rPr lang="pt-PT" altLang="en-US" smtClean="0"/>
              <a:pPr eaLnBrk="1" hangingPunct="1"/>
              <a:t>46</a:t>
            </a:fld>
            <a:endParaRPr lang="pt-PT" alt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47</a:t>
            </a:fld>
            <a:endParaRPr lang="pt-PT"/>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48</a:t>
            </a:fld>
            <a:endParaRPr lang="pt-PT"/>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49</a:t>
            </a:fld>
            <a:endParaRPr lang="pt-P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5</a:t>
            </a:fld>
            <a:endParaRPr lang="pt-PT"/>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50</a:t>
            </a:fld>
            <a:endParaRPr lang="pt-PT"/>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51</a:t>
            </a:fld>
            <a:endParaRPr lang="pt-PT"/>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52</a:t>
            </a:fld>
            <a:endParaRPr lang="pt-PT"/>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53</a:t>
            </a:fld>
            <a:endParaRPr lang="pt-PT"/>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54</a:t>
            </a:fld>
            <a:endParaRPr lang="pt-PT"/>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55</a:t>
            </a:fld>
            <a:endParaRPr lang="pt-PT"/>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56</a:t>
            </a:fld>
            <a:endParaRPr lang="pt-PT"/>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57</a:t>
            </a:fld>
            <a:endParaRPr lang="pt-PT"/>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58</a:t>
            </a:fld>
            <a:endParaRPr lang="pt-PT"/>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59</a:t>
            </a:fld>
            <a:endParaRPr lang="pt-P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6</a:t>
            </a:fld>
            <a:endParaRPr lang="pt-PT"/>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60</a:t>
            </a:fld>
            <a:endParaRPr lang="pt-PT"/>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61</a:t>
            </a:fld>
            <a:endParaRPr lang="pt-PT"/>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62</a:t>
            </a:fld>
            <a:endParaRPr lang="pt-PT"/>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63</a:t>
            </a:fld>
            <a:endParaRPr lang="pt-P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7</a:t>
            </a:fld>
            <a:endParaRPr lang="pt-P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8</a:t>
            </a:fld>
            <a:endParaRPr lang="pt-P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27395519-5306-4093-9EA7-3DF27C384BBF}" type="slidenum">
              <a:rPr lang="pt-PT" smtClean="0"/>
              <a:pPr/>
              <a:t>9</a:t>
            </a:fld>
            <a:endParaRPr lang="pt-P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pt-PT" smtClean="0"/>
              <a:t>Clique para editar o estilo</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en-US" dirty="0"/>
          </a:p>
        </p:txBody>
      </p:sp>
      <p:sp>
        <p:nvSpPr>
          <p:cNvPr id="4" name="Date Placeholder 3"/>
          <p:cNvSpPr>
            <a:spLocks noGrp="1"/>
          </p:cNvSpPr>
          <p:nvPr>
            <p:ph type="dt" sz="half" idx="10"/>
          </p:nvPr>
        </p:nvSpPr>
        <p:spPr/>
        <p:txBody>
          <a:bodyPr/>
          <a:lstStyle/>
          <a:p>
            <a:fld id="{F7DB10C7-555F-4B7F-A114-57BB11783B7E}" type="datetime1">
              <a:rPr lang="pt-PT" smtClean="0"/>
              <a:pPr/>
              <a:t>25-09-2014</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F25B18E-F4F2-4D2B-B7C3-AE7A56E057AB}" type="slidenum">
              <a:rPr lang="pt-PT" smtClean="0"/>
              <a:pPr/>
              <a:t>‹nº›</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Vertical Text Placeholder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Date Placeholder 3"/>
          <p:cNvSpPr>
            <a:spLocks noGrp="1"/>
          </p:cNvSpPr>
          <p:nvPr>
            <p:ph type="dt" sz="half" idx="10"/>
          </p:nvPr>
        </p:nvSpPr>
        <p:spPr/>
        <p:txBody>
          <a:bodyPr/>
          <a:lstStyle/>
          <a:p>
            <a:fld id="{4A87DD61-C361-4DDC-B67A-31C33A26CBE0}" type="datetime1">
              <a:rPr lang="pt-PT" smtClean="0"/>
              <a:pPr/>
              <a:t>25-09-2014</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F25B18E-F4F2-4D2B-B7C3-AE7A56E057AB}" type="slidenum">
              <a:rPr lang="pt-PT" smtClean="0"/>
              <a:pPr/>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pt-PT" smtClean="0"/>
              <a:t>Clique para editar o estilo</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Date Placeholder 3"/>
          <p:cNvSpPr>
            <a:spLocks noGrp="1"/>
          </p:cNvSpPr>
          <p:nvPr>
            <p:ph type="dt" sz="half" idx="10"/>
          </p:nvPr>
        </p:nvSpPr>
        <p:spPr/>
        <p:txBody>
          <a:bodyPr/>
          <a:lstStyle/>
          <a:p>
            <a:fld id="{3C55AFD9-0ED5-4B09-B78D-4BA86CD83375}" type="datetime1">
              <a:rPr lang="pt-PT" smtClean="0"/>
              <a:pPr/>
              <a:t>25-09-2014</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F25B18E-F4F2-4D2B-B7C3-AE7A56E057AB}" type="slidenum">
              <a:rPr lang="pt-PT" smtClean="0"/>
              <a:pPr/>
              <a:t>‹nº›</a:t>
            </a:fld>
            <a:endParaRPr lang="pt-P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pt-PT" smtClean="0"/>
              <a:t>Clique para editar o estilo</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en-US" dirty="0"/>
          </a:p>
        </p:txBody>
      </p:sp>
      <p:sp>
        <p:nvSpPr>
          <p:cNvPr id="4" name="Date Placeholder 3"/>
          <p:cNvSpPr>
            <a:spLocks noGrp="1"/>
          </p:cNvSpPr>
          <p:nvPr>
            <p:ph type="dt" sz="half" idx="10"/>
          </p:nvPr>
        </p:nvSpPr>
        <p:spPr/>
        <p:txBody>
          <a:bodyPr/>
          <a:lstStyle/>
          <a:p>
            <a:fld id="{6EB2234C-F223-4C9F-A030-08E1C6AF94F9}" type="datetime1">
              <a:rPr lang="pt-PT" smtClean="0"/>
              <a:pPr/>
              <a:t>25-09-2014</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F25B18E-F4F2-4D2B-B7C3-AE7A56E057AB}" type="slidenum">
              <a:rPr lang="pt-PT" smtClean="0"/>
              <a:pPr/>
              <a:t>‹nº›</a:t>
            </a:fld>
            <a:endParaRPr lang="pt-P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Content Placeholder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Date Placeholder 3"/>
          <p:cNvSpPr>
            <a:spLocks noGrp="1"/>
          </p:cNvSpPr>
          <p:nvPr>
            <p:ph type="dt" sz="half" idx="10"/>
          </p:nvPr>
        </p:nvSpPr>
        <p:spPr/>
        <p:txBody>
          <a:bodyPr/>
          <a:lstStyle/>
          <a:p>
            <a:fld id="{9B176E32-C200-48F0-830A-71E45AC3BC22}" type="datetime1">
              <a:rPr lang="pt-PT" smtClean="0"/>
              <a:pPr/>
              <a:t>25-09-2014</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F25B18E-F4F2-4D2B-B7C3-AE7A56E057AB}" type="slidenum">
              <a:rPr lang="pt-PT" smtClean="0"/>
              <a:pPr/>
              <a:t>‹nº›</a:t>
            </a:fld>
            <a:endParaRPr lang="pt-P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pt-PT" smtClean="0"/>
              <a:t>Clique para editar o estilo</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Date Placeholder 3"/>
          <p:cNvSpPr>
            <a:spLocks noGrp="1"/>
          </p:cNvSpPr>
          <p:nvPr>
            <p:ph type="dt" sz="half" idx="10"/>
          </p:nvPr>
        </p:nvSpPr>
        <p:spPr/>
        <p:txBody>
          <a:bodyPr/>
          <a:lstStyle/>
          <a:p>
            <a:fld id="{E88ECEF3-204F-459A-A3C3-75EC9C80F294}" type="datetime1">
              <a:rPr lang="pt-PT" smtClean="0"/>
              <a:pPr/>
              <a:t>25-09-2014</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F25B18E-F4F2-4D2B-B7C3-AE7A56E057AB}" type="slidenum">
              <a:rPr lang="pt-PT" smtClean="0"/>
              <a:pPr/>
              <a:t>‹nº›</a:t>
            </a:fld>
            <a:endParaRPr lang="pt-P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Date Placeholder 4"/>
          <p:cNvSpPr>
            <a:spLocks noGrp="1"/>
          </p:cNvSpPr>
          <p:nvPr>
            <p:ph type="dt" sz="half" idx="10"/>
          </p:nvPr>
        </p:nvSpPr>
        <p:spPr/>
        <p:txBody>
          <a:bodyPr/>
          <a:lstStyle/>
          <a:p>
            <a:fld id="{7D110486-A44F-46D8-9C19-86F7BA711863}" type="datetime1">
              <a:rPr lang="pt-PT" smtClean="0"/>
              <a:pPr/>
              <a:t>25-09-2014</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FF25B18E-F4F2-4D2B-B7C3-AE7A56E057AB}" type="slidenum">
              <a:rPr lang="pt-PT" smtClean="0"/>
              <a:pPr/>
              <a:t>‹nº›</a:t>
            </a:fld>
            <a:endParaRPr lang="pt-P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PT" smtClean="0"/>
              <a:t>Clique para editar o estilo</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7" name="Date Placeholder 6"/>
          <p:cNvSpPr>
            <a:spLocks noGrp="1"/>
          </p:cNvSpPr>
          <p:nvPr>
            <p:ph type="dt" sz="half" idx="10"/>
          </p:nvPr>
        </p:nvSpPr>
        <p:spPr/>
        <p:txBody>
          <a:bodyPr/>
          <a:lstStyle/>
          <a:p>
            <a:fld id="{7C3D6AF2-8A39-4D57-86B6-0081E9B7EB9C}" type="datetime1">
              <a:rPr lang="pt-PT" smtClean="0"/>
              <a:pPr/>
              <a:t>25-09-2014</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FF25B18E-F4F2-4D2B-B7C3-AE7A56E057AB}" type="slidenum">
              <a:rPr lang="pt-PT" smtClean="0"/>
              <a:pPr/>
              <a:t>‹nº›</a:t>
            </a:fld>
            <a:endParaRPr lang="pt-P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Date Placeholder 2"/>
          <p:cNvSpPr>
            <a:spLocks noGrp="1"/>
          </p:cNvSpPr>
          <p:nvPr>
            <p:ph type="dt" sz="half" idx="10"/>
          </p:nvPr>
        </p:nvSpPr>
        <p:spPr/>
        <p:txBody>
          <a:bodyPr/>
          <a:lstStyle/>
          <a:p>
            <a:fld id="{DC112863-68E3-43B0-BF18-17EFEC73C9DC}" type="datetime1">
              <a:rPr lang="pt-PT" smtClean="0"/>
              <a:pPr/>
              <a:t>25-09-2014</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FF25B18E-F4F2-4D2B-B7C3-AE7A56E057AB}" type="slidenum">
              <a:rPr lang="pt-PT" smtClean="0"/>
              <a:pPr/>
              <a:t>‹nº›</a:t>
            </a:fld>
            <a:endParaRPr lang="pt-P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4562C-568D-4F8C-B0E5-6DDBAE89DBAB}" type="datetime1">
              <a:rPr lang="pt-PT" smtClean="0"/>
              <a:pPr/>
              <a:t>25-09-2014</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FF25B18E-F4F2-4D2B-B7C3-AE7A56E057AB}" type="slidenum">
              <a:rPr lang="pt-PT" smtClean="0"/>
              <a:pPr/>
              <a:t>‹nº›</a:t>
            </a:fld>
            <a:endParaRPr lang="pt-P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pt-PT" smtClean="0"/>
              <a:t>Clique para editar o estilo</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Date Placeholder 4"/>
          <p:cNvSpPr>
            <a:spLocks noGrp="1"/>
          </p:cNvSpPr>
          <p:nvPr>
            <p:ph type="dt" sz="half" idx="10"/>
          </p:nvPr>
        </p:nvSpPr>
        <p:spPr/>
        <p:txBody>
          <a:bodyPr/>
          <a:lstStyle/>
          <a:p>
            <a:fld id="{78EB59E4-7C98-4259-BD61-2E28FAE5A7F1}" type="datetime1">
              <a:rPr lang="pt-PT" smtClean="0"/>
              <a:pPr/>
              <a:t>25-09-2014</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FF25B18E-F4F2-4D2B-B7C3-AE7A56E057AB}" type="slidenum">
              <a:rPr lang="pt-PT" smtClean="0"/>
              <a:pPr/>
              <a:t>‹nº›</a:t>
            </a:fld>
            <a:endParaRPr lang="pt-PT"/>
          </a:p>
        </p:txBody>
      </p:sp>
      <p:sp>
        <p:nvSpPr>
          <p:cNvPr id="9" name="Content Placeholder 8"/>
          <p:cNvSpPr>
            <a:spLocks noGrp="1"/>
          </p:cNvSpPr>
          <p:nvPr>
            <p:ph sz="quarter" idx="13"/>
          </p:nvPr>
        </p:nvSpPr>
        <p:spPr>
          <a:xfrm>
            <a:off x="304800" y="381000"/>
            <a:ext cx="7772400" cy="4942840"/>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Content Placeholder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Date Placeholder 3"/>
          <p:cNvSpPr>
            <a:spLocks noGrp="1"/>
          </p:cNvSpPr>
          <p:nvPr>
            <p:ph type="dt" sz="half" idx="10"/>
          </p:nvPr>
        </p:nvSpPr>
        <p:spPr/>
        <p:txBody>
          <a:bodyPr/>
          <a:lstStyle/>
          <a:p>
            <a:fld id="{65EE3345-4AA6-46A0-8CE9-D27ED9B86354}" type="datetime1">
              <a:rPr lang="pt-PT" smtClean="0"/>
              <a:pPr/>
              <a:t>25-09-2014</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F25B18E-F4F2-4D2B-B7C3-AE7A56E057AB}" type="slidenum">
              <a:rPr lang="pt-PT" smtClean="0"/>
              <a:pPr/>
              <a:t>‹nº›</a:t>
            </a:fld>
            <a:endParaRPr lang="pt-P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pt-PT" smtClean="0"/>
              <a:t>Clique para editar o estilo</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PT" smtClean="0"/>
              <a:t>Clique no ícone para adicionar uma imagem</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8" name="Date Placeholder 7"/>
          <p:cNvSpPr>
            <a:spLocks noGrp="1"/>
          </p:cNvSpPr>
          <p:nvPr>
            <p:ph type="dt" sz="half" idx="10"/>
          </p:nvPr>
        </p:nvSpPr>
        <p:spPr/>
        <p:txBody>
          <a:bodyPr/>
          <a:lstStyle/>
          <a:p>
            <a:fld id="{E0B9F018-5FCC-4D53-B1A1-2F7EDDCDF0B9}" type="datetime1">
              <a:rPr lang="pt-PT" smtClean="0"/>
              <a:pPr/>
              <a:t>25-09-2014</a:t>
            </a:fld>
            <a:endParaRPr lang="pt-PT"/>
          </a:p>
        </p:txBody>
      </p:sp>
      <p:sp>
        <p:nvSpPr>
          <p:cNvPr id="9" name="Slide Number Placeholder 8"/>
          <p:cNvSpPr>
            <a:spLocks noGrp="1"/>
          </p:cNvSpPr>
          <p:nvPr>
            <p:ph type="sldNum" sz="quarter" idx="11"/>
          </p:nvPr>
        </p:nvSpPr>
        <p:spPr/>
        <p:txBody>
          <a:bodyPr/>
          <a:lstStyle/>
          <a:p>
            <a:fld id="{FF25B18E-F4F2-4D2B-B7C3-AE7A56E057AB}" type="slidenum">
              <a:rPr lang="pt-PT" smtClean="0"/>
              <a:pPr/>
              <a:t>‹nº›</a:t>
            </a:fld>
            <a:endParaRPr lang="pt-PT"/>
          </a:p>
        </p:txBody>
      </p:sp>
      <p:sp>
        <p:nvSpPr>
          <p:cNvPr id="10" name="Footer Placeholder 9"/>
          <p:cNvSpPr>
            <a:spLocks noGrp="1"/>
          </p:cNvSpPr>
          <p:nvPr>
            <p:ph type="ftr" sz="quarter" idx="12"/>
          </p:nvPr>
        </p:nvSpPr>
        <p:spPr/>
        <p:txBody>
          <a:bodyPr/>
          <a:lstStyle/>
          <a:p>
            <a:endParaRPr lang="pt-PT"/>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Vertical Text Placeholder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Date Placeholder 3"/>
          <p:cNvSpPr>
            <a:spLocks noGrp="1"/>
          </p:cNvSpPr>
          <p:nvPr>
            <p:ph type="dt" sz="half" idx="10"/>
          </p:nvPr>
        </p:nvSpPr>
        <p:spPr/>
        <p:txBody>
          <a:bodyPr/>
          <a:lstStyle/>
          <a:p>
            <a:fld id="{4B898F4C-B4FA-4F71-8356-3E22298EEFE5}" type="datetime1">
              <a:rPr lang="pt-PT" smtClean="0"/>
              <a:pPr/>
              <a:t>25-09-2014</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F25B18E-F4F2-4D2B-B7C3-AE7A56E057AB}" type="slidenum">
              <a:rPr lang="pt-PT" smtClean="0"/>
              <a:pPr/>
              <a:t>‹nº›</a:t>
            </a:fld>
            <a:endParaRPr lang="pt-PT"/>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pt-PT" smtClean="0"/>
              <a:t>Clique para editar o estilo</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Date Placeholder 3"/>
          <p:cNvSpPr>
            <a:spLocks noGrp="1"/>
          </p:cNvSpPr>
          <p:nvPr>
            <p:ph type="dt" sz="half" idx="10"/>
          </p:nvPr>
        </p:nvSpPr>
        <p:spPr/>
        <p:txBody>
          <a:bodyPr/>
          <a:lstStyle/>
          <a:p>
            <a:fld id="{F654C0AB-3E17-4D6B-BED3-687EFC4F53FB}" type="datetime1">
              <a:rPr lang="pt-PT" smtClean="0"/>
              <a:pPr/>
              <a:t>25-09-2014</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F25B18E-F4F2-4D2B-B7C3-AE7A56E057AB}" type="slidenum">
              <a:rPr lang="pt-PT" smtClean="0"/>
              <a:pPr/>
              <a:t>‹nº›</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pt-PT" smtClean="0"/>
              <a:t>Clique para editar o estilo</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Date Placeholder 3"/>
          <p:cNvSpPr>
            <a:spLocks noGrp="1"/>
          </p:cNvSpPr>
          <p:nvPr>
            <p:ph type="dt" sz="half" idx="10"/>
          </p:nvPr>
        </p:nvSpPr>
        <p:spPr/>
        <p:txBody>
          <a:bodyPr/>
          <a:lstStyle/>
          <a:p>
            <a:fld id="{F056C164-A75C-43F7-982A-E23F573013AD}" type="datetime1">
              <a:rPr lang="pt-PT" smtClean="0"/>
              <a:pPr/>
              <a:t>25-09-2014</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F25B18E-F4F2-4D2B-B7C3-AE7A56E057AB}" type="slidenum">
              <a:rPr lang="pt-PT" smtClean="0"/>
              <a:pPr/>
              <a:t>‹nº›</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Date Placeholder 4"/>
          <p:cNvSpPr>
            <a:spLocks noGrp="1"/>
          </p:cNvSpPr>
          <p:nvPr>
            <p:ph type="dt" sz="half" idx="10"/>
          </p:nvPr>
        </p:nvSpPr>
        <p:spPr/>
        <p:txBody>
          <a:bodyPr/>
          <a:lstStyle/>
          <a:p>
            <a:fld id="{626880B8-3374-4938-8A35-F74B060DF641}" type="datetime1">
              <a:rPr lang="pt-PT" smtClean="0"/>
              <a:pPr/>
              <a:t>25-09-2014</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FF25B18E-F4F2-4D2B-B7C3-AE7A56E057AB}" type="slidenum">
              <a:rPr lang="pt-PT" smtClean="0"/>
              <a:pPr/>
              <a:t>‹nº›</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PT" smtClean="0"/>
              <a:t>Clique para editar o estilo</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7" name="Date Placeholder 6"/>
          <p:cNvSpPr>
            <a:spLocks noGrp="1"/>
          </p:cNvSpPr>
          <p:nvPr>
            <p:ph type="dt" sz="half" idx="10"/>
          </p:nvPr>
        </p:nvSpPr>
        <p:spPr/>
        <p:txBody>
          <a:bodyPr/>
          <a:lstStyle/>
          <a:p>
            <a:fld id="{A3E8A74B-1160-4F05-8C86-4C48272E400C}" type="datetime1">
              <a:rPr lang="pt-PT" smtClean="0"/>
              <a:pPr/>
              <a:t>25-09-2014</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FF25B18E-F4F2-4D2B-B7C3-AE7A56E057AB}" type="slidenum">
              <a:rPr lang="pt-PT" smtClean="0"/>
              <a:pPr/>
              <a:t>‹nº›</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Date Placeholder 2"/>
          <p:cNvSpPr>
            <a:spLocks noGrp="1"/>
          </p:cNvSpPr>
          <p:nvPr>
            <p:ph type="dt" sz="half" idx="10"/>
          </p:nvPr>
        </p:nvSpPr>
        <p:spPr/>
        <p:txBody>
          <a:bodyPr/>
          <a:lstStyle/>
          <a:p>
            <a:fld id="{CAC07033-79A0-4E25-A0FE-5C700C350C79}" type="datetime1">
              <a:rPr lang="pt-PT" smtClean="0"/>
              <a:pPr/>
              <a:t>25-09-2014</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FF25B18E-F4F2-4D2B-B7C3-AE7A56E057AB}" type="slidenum">
              <a:rPr lang="pt-PT" smtClean="0"/>
              <a:pPr/>
              <a:t>‹nº›</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0E9D64-60E5-4043-B144-AEFE3F14B22C}" type="datetime1">
              <a:rPr lang="pt-PT" smtClean="0"/>
              <a:pPr/>
              <a:t>25-09-2014</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FF25B18E-F4F2-4D2B-B7C3-AE7A56E057AB}" type="slidenum">
              <a:rPr lang="pt-PT" smtClean="0"/>
              <a:pPr/>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pt-PT" smtClean="0"/>
              <a:t>Clique para editar o estilo</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Date Placeholder 4"/>
          <p:cNvSpPr>
            <a:spLocks noGrp="1"/>
          </p:cNvSpPr>
          <p:nvPr>
            <p:ph type="dt" sz="half" idx="10"/>
          </p:nvPr>
        </p:nvSpPr>
        <p:spPr/>
        <p:txBody>
          <a:bodyPr/>
          <a:lstStyle/>
          <a:p>
            <a:fld id="{F5D96151-52F6-4A2C-9748-B3C28CC1616A}" type="datetime1">
              <a:rPr lang="pt-PT" smtClean="0"/>
              <a:pPr/>
              <a:t>25-09-2014</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FF25B18E-F4F2-4D2B-B7C3-AE7A56E057AB}" type="slidenum">
              <a:rPr lang="pt-PT" smtClean="0"/>
              <a:pPr/>
              <a:t>‹nº›</a:t>
            </a:fld>
            <a:endParaRPr lang="pt-PT"/>
          </a:p>
        </p:txBody>
      </p:sp>
      <p:sp>
        <p:nvSpPr>
          <p:cNvPr id="9" name="Content Placeholder 8"/>
          <p:cNvSpPr>
            <a:spLocks noGrp="1"/>
          </p:cNvSpPr>
          <p:nvPr>
            <p:ph sz="quarter" idx="13"/>
          </p:nvPr>
        </p:nvSpPr>
        <p:spPr>
          <a:xfrm>
            <a:off x="304800" y="381000"/>
            <a:ext cx="7772400" cy="4942840"/>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pt-PT" smtClean="0"/>
              <a:t>Clique para editar o estilo</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PT" smtClean="0"/>
              <a:t>Clique no ícone para adicionar uma imagem</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8" name="Date Placeholder 7"/>
          <p:cNvSpPr>
            <a:spLocks noGrp="1"/>
          </p:cNvSpPr>
          <p:nvPr>
            <p:ph type="dt" sz="half" idx="10"/>
          </p:nvPr>
        </p:nvSpPr>
        <p:spPr/>
        <p:txBody>
          <a:bodyPr/>
          <a:lstStyle/>
          <a:p>
            <a:fld id="{682EBCD0-A4FC-40D0-9CAA-4EF052DF0BA3}" type="datetime1">
              <a:rPr lang="pt-PT" smtClean="0"/>
              <a:pPr/>
              <a:t>25-09-2014</a:t>
            </a:fld>
            <a:endParaRPr lang="pt-PT"/>
          </a:p>
        </p:txBody>
      </p:sp>
      <p:sp>
        <p:nvSpPr>
          <p:cNvPr id="9" name="Slide Number Placeholder 8"/>
          <p:cNvSpPr>
            <a:spLocks noGrp="1"/>
          </p:cNvSpPr>
          <p:nvPr>
            <p:ph type="sldNum" sz="quarter" idx="11"/>
          </p:nvPr>
        </p:nvSpPr>
        <p:spPr/>
        <p:txBody>
          <a:bodyPr/>
          <a:lstStyle/>
          <a:p>
            <a:fld id="{FF25B18E-F4F2-4D2B-B7C3-AE7A56E057AB}" type="slidenum">
              <a:rPr lang="pt-PT" smtClean="0"/>
              <a:pPr/>
              <a:t>‹nº›</a:t>
            </a:fld>
            <a:endParaRPr lang="pt-PT"/>
          </a:p>
        </p:txBody>
      </p:sp>
      <p:sp>
        <p:nvSpPr>
          <p:cNvPr id="10" name="Footer Placeholder 9"/>
          <p:cNvSpPr>
            <a:spLocks noGrp="1"/>
          </p:cNvSpPr>
          <p:nvPr>
            <p:ph type="ftr" sz="quarter" idx="12"/>
          </p:nvPr>
        </p:nvSpPr>
        <p:spPr/>
        <p:txBody>
          <a:bodyPr/>
          <a:lstStyle/>
          <a:p>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pt-PT" smtClean="0"/>
              <a:t>Clique para editar o estilo</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F25B18E-F4F2-4D2B-B7C3-AE7A56E057AB}" type="slidenum">
              <a:rPr lang="pt-PT" smtClean="0"/>
              <a:pPr/>
              <a:t>‹nº›</a:t>
            </a:fld>
            <a:endParaRPr lang="pt-PT"/>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pt-PT"/>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9023073-0D78-4E5F-A2EB-B8436A7E78BF}" type="datetime1">
              <a:rPr lang="pt-PT" smtClean="0"/>
              <a:pPr/>
              <a:t>25-09-2014</a:t>
            </a:fld>
            <a:endParaRPr lang="pt-PT"/>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pt-PT" smtClean="0"/>
              <a:t>Clique para editar o estilo</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F25B18E-F4F2-4D2B-B7C3-AE7A56E057AB}" type="slidenum">
              <a:rPr lang="pt-PT" smtClean="0"/>
              <a:pPr/>
              <a:t>‹nº›</a:t>
            </a:fld>
            <a:endParaRPr lang="pt-PT"/>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pt-PT"/>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C72083A-62E3-4092-BCD5-3967605E6CC2}" type="datetime1">
              <a:rPr lang="pt-PT" smtClean="0"/>
              <a:pPr/>
              <a:t>25-09-2014</a:t>
            </a:fld>
            <a:endParaRPr lang="pt-PT"/>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8.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9.wmf"/><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11.wmf"/><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10.wmf"/><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7.bin"/><Relationship Id="rId13" Type="http://schemas.openxmlformats.org/officeDocument/2006/relationships/image" Target="../media/image17.wmf"/><Relationship Id="rId18" Type="http://schemas.openxmlformats.org/officeDocument/2006/relationships/oleObject" Target="../embeddings/oleObject12.bin"/><Relationship Id="rId3" Type="http://schemas.openxmlformats.org/officeDocument/2006/relationships/notesSlide" Target="../notesSlides/notesSlide29.xml"/><Relationship Id="rId7" Type="http://schemas.openxmlformats.org/officeDocument/2006/relationships/image" Target="../media/image14.wmf"/><Relationship Id="rId12" Type="http://schemas.openxmlformats.org/officeDocument/2006/relationships/oleObject" Target="../embeddings/oleObject9.bin"/><Relationship Id="rId17" Type="http://schemas.openxmlformats.org/officeDocument/2006/relationships/image" Target="../media/image19.wmf"/><Relationship Id="rId2" Type="http://schemas.openxmlformats.org/officeDocument/2006/relationships/slideLayout" Target="../slideLayouts/slideLayout13.xml"/><Relationship Id="rId16" Type="http://schemas.openxmlformats.org/officeDocument/2006/relationships/oleObject" Target="../embeddings/oleObject11.bin"/><Relationship Id="rId1" Type="http://schemas.openxmlformats.org/officeDocument/2006/relationships/vmlDrawing" Target="../drawings/vmlDrawing4.vml"/><Relationship Id="rId6" Type="http://schemas.openxmlformats.org/officeDocument/2006/relationships/oleObject" Target="../embeddings/oleObject6.bin"/><Relationship Id="rId11" Type="http://schemas.openxmlformats.org/officeDocument/2006/relationships/image" Target="../media/image16.wmf"/><Relationship Id="rId5" Type="http://schemas.openxmlformats.org/officeDocument/2006/relationships/image" Target="../media/image13.wmf"/><Relationship Id="rId15" Type="http://schemas.openxmlformats.org/officeDocument/2006/relationships/image" Target="../media/image18.wmf"/><Relationship Id="rId10" Type="http://schemas.openxmlformats.org/officeDocument/2006/relationships/oleObject" Target="../embeddings/oleObject8.bin"/><Relationship Id="rId19" Type="http://schemas.openxmlformats.org/officeDocument/2006/relationships/image" Target="../media/image20.wmf"/><Relationship Id="rId4" Type="http://schemas.openxmlformats.org/officeDocument/2006/relationships/oleObject" Target="../embeddings/oleObject5.bin"/><Relationship Id="rId9" Type="http://schemas.openxmlformats.org/officeDocument/2006/relationships/image" Target="../media/image15.wmf"/><Relationship Id="rId14" Type="http://schemas.openxmlformats.org/officeDocument/2006/relationships/oleObject" Target="../embeddings/oleObject10.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hemeOverride" Target="../theme/themeOverride3.xml"/><Relationship Id="rId5" Type="http://schemas.openxmlformats.org/officeDocument/2006/relationships/image" Target="../media/image3.jpeg"/><Relationship Id="rId4" Type="http://schemas.openxmlformats.org/officeDocument/2006/relationships/image" Target="../media/image2.gif"/></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15.bin"/><Relationship Id="rId13" Type="http://schemas.openxmlformats.org/officeDocument/2006/relationships/image" Target="../media/image25.wmf"/><Relationship Id="rId18" Type="http://schemas.openxmlformats.org/officeDocument/2006/relationships/oleObject" Target="../embeddings/oleObject20.bin"/><Relationship Id="rId3" Type="http://schemas.openxmlformats.org/officeDocument/2006/relationships/notesSlide" Target="../notesSlides/notesSlide31.xml"/><Relationship Id="rId7" Type="http://schemas.openxmlformats.org/officeDocument/2006/relationships/image" Target="../media/image22.wmf"/><Relationship Id="rId12" Type="http://schemas.openxmlformats.org/officeDocument/2006/relationships/oleObject" Target="../embeddings/oleObject17.bin"/><Relationship Id="rId17" Type="http://schemas.openxmlformats.org/officeDocument/2006/relationships/image" Target="../media/image27.wmf"/><Relationship Id="rId2" Type="http://schemas.openxmlformats.org/officeDocument/2006/relationships/slideLayout" Target="../slideLayouts/slideLayout13.xml"/><Relationship Id="rId16" Type="http://schemas.openxmlformats.org/officeDocument/2006/relationships/oleObject" Target="../embeddings/oleObject19.bin"/><Relationship Id="rId1" Type="http://schemas.openxmlformats.org/officeDocument/2006/relationships/vmlDrawing" Target="../drawings/vmlDrawing5.vml"/><Relationship Id="rId6" Type="http://schemas.openxmlformats.org/officeDocument/2006/relationships/oleObject" Target="../embeddings/oleObject14.bin"/><Relationship Id="rId11" Type="http://schemas.openxmlformats.org/officeDocument/2006/relationships/image" Target="../media/image24.wmf"/><Relationship Id="rId5" Type="http://schemas.openxmlformats.org/officeDocument/2006/relationships/image" Target="../media/image21.wmf"/><Relationship Id="rId15" Type="http://schemas.openxmlformats.org/officeDocument/2006/relationships/image" Target="../media/image26.wmf"/><Relationship Id="rId10" Type="http://schemas.openxmlformats.org/officeDocument/2006/relationships/oleObject" Target="../embeddings/oleObject16.bin"/><Relationship Id="rId19" Type="http://schemas.openxmlformats.org/officeDocument/2006/relationships/image" Target="../media/image28.wmf"/><Relationship Id="rId4" Type="http://schemas.openxmlformats.org/officeDocument/2006/relationships/oleObject" Target="../embeddings/oleObject13.bin"/><Relationship Id="rId9" Type="http://schemas.openxmlformats.org/officeDocument/2006/relationships/image" Target="../media/image23.wmf"/><Relationship Id="rId14" Type="http://schemas.openxmlformats.org/officeDocument/2006/relationships/oleObject" Target="../embeddings/oleObject18.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8" Type="http://schemas.openxmlformats.org/officeDocument/2006/relationships/package" Target="../embeddings/Documento_do_Microsoft_Word2.docx"/><Relationship Id="rId3" Type="http://schemas.openxmlformats.org/officeDocument/2006/relationships/notesSlide" Target="../notesSlides/notesSlide37.xml"/><Relationship Id="rId7" Type="http://schemas.openxmlformats.org/officeDocument/2006/relationships/oleObject" Target="../embeddings/oleObject22.bin"/><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image" Target="../media/image29.emf"/><Relationship Id="rId5" Type="http://schemas.openxmlformats.org/officeDocument/2006/relationships/package" Target="../embeddings/Documento_do_Microsoft_Word1.docx"/><Relationship Id="rId4" Type="http://schemas.openxmlformats.org/officeDocument/2006/relationships/oleObject" Target="../embeddings/oleObject21.bin"/><Relationship Id="rId9" Type="http://schemas.openxmlformats.org/officeDocument/2006/relationships/image" Target="../media/image30.emf"/></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13.xml"/><Relationship Id="rId1" Type="http://schemas.openxmlformats.org/officeDocument/2006/relationships/vmlDrawing" Target="../drawings/vmlDrawing7.vml"/><Relationship Id="rId6" Type="http://schemas.openxmlformats.org/officeDocument/2006/relationships/image" Target="../media/image31.emf"/><Relationship Id="rId5" Type="http://schemas.openxmlformats.org/officeDocument/2006/relationships/package" Target="../embeddings/Documento_do_Microsoft_Word3.docx"/><Relationship Id="rId4" Type="http://schemas.openxmlformats.org/officeDocument/2006/relationships/oleObject" Target="../embeddings/oleObject23.bin"/></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ctrTitle"/>
          </p:nvPr>
        </p:nvSpPr>
        <p:spPr>
          <a:xfrm>
            <a:off x="467544" y="404664"/>
            <a:ext cx="8229600" cy="2209800"/>
          </a:xfrm>
        </p:spPr>
        <p:txBody>
          <a:bodyPr>
            <a:normAutofit/>
          </a:bodyPr>
          <a:lstStyle/>
          <a:p>
            <a:r>
              <a:rPr lang="pt-PT" sz="4000" b="1" dirty="0" smtClean="0"/>
              <a:t>IO MOLP </a:t>
            </a:r>
            <a:r>
              <a:rPr lang="pt-PT" sz="4000" b="1" dirty="0" err="1" smtClean="0"/>
              <a:t>models</a:t>
            </a:r>
            <a:r>
              <a:rPr lang="pt-PT" sz="4000" b="1" dirty="0" smtClean="0"/>
              <a:t> for </a:t>
            </a:r>
            <a:r>
              <a:rPr lang="pt-PT" sz="4000" b="1" dirty="0" err="1" smtClean="0"/>
              <a:t>Energy-Environment-Economy</a:t>
            </a:r>
            <a:r>
              <a:rPr lang="pt-PT" sz="4000" b="1" dirty="0" smtClean="0"/>
              <a:t> (E3) </a:t>
            </a:r>
            <a:r>
              <a:rPr lang="pt-PT" sz="4000" b="1" dirty="0" err="1" smtClean="0"/>
              <a:t>Planning</a:t>
            </a:r>
            <a:endParaRPr lang="pt-PT" sz="4000" b="1" dirty="0"/>
          </a:p>
        </p:txBody>
      </p:sp>
      <p:sp>
        <p:nvSpPr>
          <p:cNvPr id="3" name="Subtítulo 2"/>
          <p:cNvSpPr>
            <a:spLocks noGrp="1"/>
          </p:cNvSpPr>
          <p:nvPr>
            <p:ph type="subTitle" idx="1"/>
          </p:nvPr>
        </p:nvSpPr>
        <p:spPr>
          <a:xfrm>
            <a:off x="685800" y="4077072"/>
            <a:ext cx="6461760" cy="1561728"/>
          </a:xfrm>
        </p:spPr>
        <p:txBody>
          <a:bodyPr>
            <a:normAutofit fontScale="40000" lnSpcReduction="20000"/>
          </a:bodyPr>
          <a:lstStyle/>
          <a:p>
            <a:r>
              <a:rPr lang="pt-PT" sz="3400" dirty="0" smtClean="0"/>
              <a:t>Carla Oliveira Henriques</a:t>
            </a:r>
          </a:p>
          <a:p>
            <a:endParaRPr lang="pt-PT" sz="3400" dirty="0"/>
          </a:p>
          <a:p>
            <a:r>
              <a:rPr lang="pt-PT" sz="3400" dirty="0" smtClean="0"/>
              <a:t>coliv@inescc.pt; chenriques@iscac.pt</a:t>
            </a:r>
          </a:p>
          <a:p>
            <a:endParaRPr lang="pt-PT" sz="3400" dirty="0" smtClean="0"/>
          </a:p>
          <a:p>
            <a:r>
              <a:rPr lang="pt-PT" sz="3400" dirty="0" smtClean="0"/>
              <a:t>INESC Coimbra, Portugal </a:t>
            </a:r>
          </a:p>
          <a:p>
            <a:r>
              <a:rPr lang="pt-PT" sz="3400" dirty="0" smtClean="0"/>
              <a:t>ISCAC Business </a:t>
            </a:r>
            <a:r>
              <a:rPr lang="pt-PT" sz="3400" dirty="0" err="1" smtClean="0"/>
              <a:t>School</a:t>
            </a:r>
            <a:r>
              <a:rPr lang="pt-PT" sz="3400" dirty="0" smtClean="0"/>
              <a:t>, </a:t>
            </a:r>
            <a:r>
              <a:rPr lang="pt-PT" sz="3400" dirty="0" err="1" smtClean="0"/>
              <a:t>Polytechnic</a:t>
            </a:r>
            <a:r>
              <a:rPr lang="pt-PT" sz="3400" dirty="0" smtClean="0"/>
              <a:t> </a:t>
            </a:r>
            <a:r>
              <a:rPr lang="pt-PT" sz="3400" dirty="0" err="1" smtClean="0"/>
              <a:t>Institute</a:t>
            </a:r>
            <a:r>
              <a:rPr lang="pt-PT" sz="3400" dirty="0" smtClean="0"/>
              <a:t> </a:t>
            </a:r>
            <a:r>
              <a:rPr lang="pt-PT" sz="3400" dirty="0" err="1" smtClean="0"/>
              <a:t>of</a:t>
            </a:r>
            <a:r>
              <a:rPr lang="pt-PT" sz="3400" dirty="0" smtClean="0"/>
              <a:t> Coimbra, Portugal</a:t>
            </a:r>
          </a:p>
          <a:p>
            <a:r>
              <a:rPr lang="pt-PT" sz="3400" dirty="0" err="1" smtClean="0"/>
              <a:t>Energy</a:t>
            </a:r>
            <a:r>
              <a:rPr lang="pt-PT" sz="3400" dirty="0" smtClean="0"/>
              <a:t> for </a:t>
            </a:r>
            <a:r>
              <a:rPr lang="pt-PT" sz="3400" dirty="0" err="1" smtClean="0"/>
              <a:t>Sustainability</a:t>
            </a:r>
            <a:r>
              <a:rPr lang="pt-PT" sz="3400" dirty="0" smtClean="0"/>
              <a:t> </a:t>
            </a:r>
            <a:r>
              <a:rPr lang="pt-PT" sz="3400" dirty="0" err="1" smtClean="0"/>
              <a:t>Initiative</a:t>
            </a:r>
            <a:r>
              <a:rPr lang="pt-PT" sz="3400" dirty="0" smtClean="0"/>
              <a:t> (EFS-MIT Portugal), </a:t>
            </a:r>
            <a:r>
              <a:rPr lang="pt-PT" sz="3400" dirty="0" err="1" smtClean="0"/>
              <a:t>University</a:t>
            </a:r>
            <a:r>
              <a:rPr lang="pt-PT" sz="3400" dirty="0" smtClean="0"/>
              <a:t> </a:t>
            </a:r>
            <a:r>
              <a:rPr lang="pt-PT" sz="3400" dirty="0" err="1" smtClean="0"/>
              <a:t>of</a:t>
            </a:r>
            <a:r>
              <a:rPr lang="pt-PT" sz="3400" dirty="0" smtClean="0"/>
              <a:t> Coimbra</a:t>
            </a:r>
          </a:p>
          <a:p>
            <a:endParaRPr lang="pt-PT" dirty="0" smtClean="0"/>
          </a:p>
          <a:p>
            <a:endParaRPr lang="pt-PT" dirty="0"/>
          </a:p>
        </p:txBody>
      </p:sp>
      <p:sp>
        <p:nvSpPr>
          <p:cNvPr id="4" name="Rectângulo 3"/>
          <p:cNvSpPr/>
          <p:nvPr/>
        </p:nvSpPr>
        <p:spPr>
          <a:xfrm>
            <a:off x="395536" y="6237312"/>
            <a:ext cx="7776864" cy="369332"/>
          </a:xfrm>
          <a:prstGeom prst="rect">
            <a:avLst/>
          </a:prstGeom>
        </p:spPr>
        <p:txBody>
          <a:bodyPr wrap="square">
            <a:spAutoFit/>
          </a:bodyPr>
          <a:lstStyle/>
          <a:p>
            <a:pPr algn="ctr"/>
            <a:r>
              <a:rPr lang="en-US" dirty="0" smtClean="0"/>
              <a:t>Mathematical Models and Methods for Energy Optimization, Budapest</a:t>
            </a:r>
            <a:endParaRPr lang="pt-PT"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b="1" dirty="0" smtClean="0"/>
              <a:t>IO MOLP </a:t>
            </a:r>
            <a:r>
              <a:rPr lang="pt-PT" b="1" dirty="0" err="1" smtClean="0"/>
              <a:t>models</a:t>
            </a:r>
            <a:r>
              <a:rPr lang="pt-PT" b="1" dirty="0" smtClean="0"/>
              <a:t> (</a:t>
            </a:r>
            <a:r>
              <a:rPr lang="pt-PT" b="1" dirty="0" err="1" smtClean="0"/>
              <a:t>Why</a:t>
            </a:r>
            <a:r>
              <a:rPr lang="pt-PT" b="1" dirty="0" smtClean="0"/>
              <a:t>?)</a:t>
            </a:r>
            <a:endParaRPr lang="pt-PT" b="1" dirty="0"/>
          </a:p>
        </p:txBody>
      </p:sp>
      <p:sp>
        <p:nvSpPr>
          <p:cNvPr id="3" name="Marcador de Posição de Conteúdo 2"/>
          <p:cNvSpPr>
            <a:spLocks noGrp="1"/>
          </p:cNvSpPr>
          <p:nvPr>
            <p:ph idx="1"/>
          </p:nvPr>
        </p:nvSpPr>
        <p:spPr/>
        <p:txBody>
          <a:bodyPr>
            <a:normAutofit fontScale="77500" lnSpcReduction="20000"/>
          </a:bodyPr>
          <a:lstStyle/>
          <a:p>
            <a:endParaRPr lang="en-GB" dirty="0" smtClean="0"/>
          </a:p>
          <a:p>
            <a:endParaRPr lang="en-GB" dirty="0" smtClean="0"/>
          </a:p>
          <a:p>
            <a:r>
              <a:rPr lang="en-GB" dirty="0" smtClean="0"/>
              <a:t>Less known, but also acknowledged is the fact that </a:t>
            </a:r>
            <a:r>
              <a:rPr lang="en-GB" b="1" dirty="0" smtClean="0"/>
              <a:t>IO has influenced linear programming </a:t>
            </a:r>
            <a:r>
              <a:rPr lang="en-GB" dirty="0" smtClean="0"/>
              <a:t>(LP) in its early development. </a:t>
            </a:r>
          </a:p>
          <a:p>
            <a:endParaRPr lang="en-GB" dirty="0" smtClean="0"/>
          </a:p>
          <a:p>
            <a:r>
              <a:rPr lang="en-GB" dirty="0" smtClean="0"/>
              <a:t>In fact, </a:t>
            </a:r>
            <a:r>
              <a:rPr lang="en-GB" b="1" dirty="0" smtClean="0"/>
              <a:t>IO analysi</a:t>
            </a:r>
            <a:r>
              <a:rPr lang="en-GB" dirty="0" smtClean="0"/>
              <a:t>s may be regarded as a </a:t>
            </a:r>
            <a:r>
              <a:rPr lang="en-GB" b="1" dirty="0" smtClean="0"/>
              <a:t>simple particular case of LP</a:t>
            </a:r>
            <a:r>
              <a:rPr lang="en-GB" dirty="0" smtClean="0"/>
              <a:t>. </a:t>
            </a:r>
          </a:p>
          <a:p>
            <a:endParaRPr lang="en-GB" dirty="0" smtClean="0"/>
          </a:p>
          <a:p>
            <a:r>
              <a:rPr lang="en-GB" dirty="0" smtClean="0"/>
              <a:t>Inter/intra-sector relations embedded in </a:t>
            </a:r>
            <a:r>
              <a:rPr lang="en-GB" b="1" dirty="0" smtClean="0"/>
              <a:t>IO analysis </a:t>
            </a:r>
            <a:r>
              <a:rPr lang="en-GB" dirty="0" smtClean="0"/>
              <a:t>allow designing the </a:t>
            </a:r>
            <a:r>
              <a:rPr lang="en-GB" b="1" dirty="0" smtClean="0"/>
              <a:t>production possibility frontier</a:t>
            </a:r>
            <a:r>
              <a:rPr lang="en-GB" dirty="0" smtClean="0"/>
              <a:t>. </a:t>
            </a:r>
            <a:r>
              <a:rPr lang="en-GB" b="1" dirty="0" smtClean="0"/>
              <a:t>LP models</a:t>
            </a:r>
            <a:r>
              <a:rPr lang="en-GB" dirty="0" smtClean="0"/>
              <a:t> enable choosing the </a:t>
            </a:r>
            <a:r>
              <a:rPr lang="en-GB" b="1" dirty="0" smtClean="0"/>
              <a:t>optimum level of activities</a:t>
            </a:r>
            <a:r>
              <a:rPr lang="en-GB" dirty="0" smtClean="0"/>
              <a:t> to optimize a given objective function, satisfying the production sector relations imposed by IO analysis. </a:t>
            </a:r>
          </a:p>
          <a:p>
            <a:endParaRPr lang="en-GB" dirty="0" smtClean="0"/>
          </a:p>
          <a:p>
            <a:r>
              <a:rPr lang="en-GB" dirty="0" smtClean="0"/>
              <a:t>Finally, IO </a:t>
            </a:r>
            <a:r>
              <a:rPr lang="en-GB" b="1" dirty="0" err="1" smtClean="0"/>
              <a:t>multiobjective</a:t>
            </a:r>
            <a:r>
              <a:rPr lang="en-GB" b="1" dirty="0" smtClean="0"/>
              <a:t> linear programming </a:t>
            </a:r>
            <a:r>
              <a:rPr lang="en-GB" dirty="0" smtClean="0"/>
              <a:t>(MOLP) models allow studying </a:t>
            </a:r>
            <a:r>
              <a:rPr lang="en-GB" b="1" dirty="0" smtClean="0"/>
              <a:t>different efficient possibilities of production</a:t>
            </a:r>
            <a:r>
              <a:rPr lang="en-GB" dirty="0" smtClean="0"/>
              <a:t> (i.e. output levels for each activity sector for which no other feasible solution exists that allows improving the value of a given objective function without worsening the value of, at least, other objective function) consistent with the conflicting and incommensurable axes of evaluation inherently at stake.</a:t>
            </a:r>
            <a:endParaRPr lang="pt-PT" dirty="0" smtClean="0"/>
          </a:p>
          <a:p>
            <a:endParaRPr lang="pt-PT" dirty="0" smtClean="0"/>
          </a:p>
          <a:p>
            <a:endParaRPr lang="pt-PT" dirty="0"/>
          </a:p>
        </p:txBody>
      </p:sp>
      <p:sp>
        <p:nvSpPr>
          <p:cNvPr id="6" name="Marcador de Posição do Número do Diapositivo 5"/>
          <p:cNvSpPr>
            <a:spLocks noGrp="1"/>
          </p:cNvSpPr>
          <p:nvPr>
            <p:ph type="sldNum" sz="quarter" idx="12"/>
          </p:nvPr>
        </p:nvSpPr>
        <p:spPr/>
        <p:txBody>
          <a:bodyPr/>
          <a:lstStyle/>
          <a:p>
            <a:fld id="{FF25B18E-F4F2-4D2B-B7C3-AE7A56E057AB}" type="slidenum">
              <a:rPr lang="pt-PT" smtClean="0"/>
              <a:pPr/>
              <a:t>10</a:t>
            </a:fld>
            <a:endParaRPr lang="pt-PT"/>
          </a:p>
        </p:txBody>
      </p:sp>
      <p:sp>
        <p:nvSpPr>
          <p:cNvPr id="7" name="Marcador de Posição do Rodapé 6"/>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b="1" dirty="0" smtClean="0"/>
              <a:t>Some basic </a:t>
            </a:r>
            <a:r>
              <a:rPr lang="pt-PT" b="1" dirty="0" err="1" smtClean="0"/>
              <a:t>features</a:t>
            </a:r>
            <a:r>
              <a:rPr lang="pt-PT" b="1" dirty="0" smtClean="0"/>
              <a:t> </a:t>
            </a:r>
            <a:r>
              <a:rPr lang="pt-PT" b="1" dirty="0" err="1" smtClean="0"/>
              <a:t>on</a:t>
            </a:r>
            <a:r>
              <a:rPr lang="pt-PT" b="1" dirty="0" smtClean="0"/>
              <a:t> IO</a:t>
            </a:r>
            <a:endParaRPr lang="pt-PT" dirty="0"/>
          </a:p>
        </p:txBody>
      </p:sp>
      <p:sp>
        <p:nvSpPr>
          <p:cNvPr id="3" name="Marcador de Posição de Conteúdo 2"/>
          <p:cNvSpPr>
            <a:spLocks noGrp="1"/>
          </p:cNvSpPr>
          <p:nvPr>
            <p:ph idx="1"/>
          </p:nvPr>
        </p:nvSpPr>
        <p:spPr/>
        <p:txBody>
          <a:bodyPr>
            <a:normAutofit/>
          </a:bodyPr>
          <a:lstStyle/>
          <a:p>
            <a:endParaRPr lang="en-GB" dirty="0" smtClean="0"/>
          </a:p>
          <a:p>
            <a:r>
              <a:rPr lang="en-GB" b="1" dirty="0" smtClean="0"/>
              <a:t>IO Analysis </a:t>
            </a:r>
            <a:r>
              <a:rPr lang="en-GB" dirty="0" smtClean="0"/>
              <a:t>has been traditionally used to study the </a:t>
            </a:r>
            <a:r>
              <a:rPr lang="en-GB" b="1" dirty="0" smtClean="0"/>
              <a:t>inter/intra-linkages between the different sectors </a:t>
            </a:r>
            <a:r>
              <a:rPr lang="en-GB" dirty="0" smtClean="0"/>
              <a:t>in an economic system.</a:t>
            </a:r>
          </a:p>
          <a:p>
            <a:endParaRPr lang="en-GB" dirty="0" smtClean="0"/>
          </a:p>
          <a:p>
            <a:r>
              <a:rPr lang="en-GB" dirty="0" smtClean="0"/>
              <a:t>In its most basic form, an </a:t>
            </a:r>
            <a:r>
              <a:rPr lang="en-GB" b="1" dirty="0" smtClean="0"/>
              <a:t>IO model consists of a system of linear equations</a:t>
            </a:r>
            <a:r>
              <a:rPr lang="en-GB" dirty="0" smtClean="0"/>
              <a:t>, each one of which describing the distribution of an industry’s output throughout the economy. </a:t>
            </a:r>
            <a:endParaRPr lang="pt-PT" dirty="0" smtClean="0"/>
          </a:p>
          <a:p>
            <a:endParaRPr lang="en-GB" dirty="0" smtClean="0"/>
          </a:p>
          <a:p>
            <a:endParaRPr lang="pt-PT" dirty="0"/>
          </a:p>
        </p:txBody>
      </p:sp>
      <p:sp>
        <p:nvSpPr>
          <p:cNvPr id="2765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PT"/>
          </a:p>
        </p:txBody>
      </p:sp>
      <p:sp>
        <p:nvSpPr>
          <p:cNvPr id="7" name="Marcador de Posição do Número do Diapositivo 6"/>
          <p:cNvSpPr>
            <a:spLocks noGrp="1"/>
          </p:cNvSpPr>
          <p:nvPr>
            <p:ph type="sldNum" sz="quarter" idx="12"/>
          </p:nvPr>
        </p:nvSpPr>
        <p:spPr/>
        <p:txBody>
          <a:bodyPr/>
          <a:lstStyle/>
          <a:p>
            <a:fld id="{FF25B18E-F4F2-4D2B-B7C3-AE7A56E057AB}" type="slidenum">
              <a:rPr lang="pt-PT" smtClean="0"/>
              <a:pPr/>
              <a:t>11</a:t>
            </a:fld>
            <a:endParaRPr lang="pt-PT"/>
          </a:p>
        </p:txBody>
      </p:sp>
      <p:sp>
        <p:nvSpPr>
          <p:cNvPr id="8" name="Marcador de Posição do Rodapé 7"/>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b="1" dirty="0" smtClean="0"/>
              <a:t>Some basic </a:t>
            </a:r>
            <a:r>
              <a:rPr lang="pt-PT" b="1" dirty="0" err="1" smtClean="0"/>
              <a:t>features</a:t>
            </a:r>
            <a:r>
              <a:rPr lang="pt-PT" b="1" dirty="0" smtClean="0"/>
              <a:t> </a:t>
            </a:r>
            <a:r>
              <a:rPr lang="pt-PT" b="1" dirty="0" err="1" smtClean="0"/>
              <a:t>on</a:t>
            </a:r>
            <a:r>
              <a:rPr lang="pt-PT" b="1" dirty="0" smtClean="0"/>
              <a:t> IO</a:t>
            </a:r>
            <a:endParaRPr lang="pt-PT" dirty="0"/>
          </a:p>
        </p:txBody>
      </p:sp>
      <p:sp>
        <p:nvSpPr>
          <p:cNvPr id="3" name="Marcador de Posição de Conteúdo 2"/>
          <p:cNvSpPr>
            <a:spLocks noGrp="1"/>
          </p:cNvSpPr>
          <p:nvPr>
            <p:ph idx="1"/>
          </p:nvPr>
        </p:nvSpPr>
        <p:spPr/>
        <p:txBody>
          <a:bodyPr>
            <a:normAutofit/>
          </a:bodyPr>
          <a:lstStyle/>
          <a:p>
            <a:endParaRPr lang="en-GB" dirty="0" smtClean="0"/>
          </a:p>
          <a:p>
            <a:r>
              <a:rPr lang="en-GB" dirty="0" smtClean="0"/>
              <a:t>The </a:t>
            </a:r>
            <a:r>
              <a:rPr lang="en-GB" b="1" dirty="0" smtClean="0"/>
              <a:t>total output </a:t>
            </a:r>
            <a:r>
              <a:rPr lang="en-GB" dirty="0" smtClean="0"/>
              <a:t>of an activity sector </a:t>
            </a:r>
            <a:r>
              <a:rPr lang="en-GB" dirty="0" err="1" smtClean="0"/>
              <a:t>i</a:t>
            </a:r>
            <a:r>
              <a:rPr lang="en-GB" dirty="0" smtClean="0"/>
              <a:t> (x</a:t>
            </a:r>
            <a:r>
              <a:rPr lang="en-GB" baseline="-25000" dirty="0" smtClean="0"/>
              <a:t>i</a:t>
            </a:r>
            <a:r>
              <a:rPr lang="en-GB" dirty="0" smtClean="0"/>
              <a:t>) is delivered for </a:t>
            </a:r>
            <a:r>
              <a:rPr lang="en-GB" b="1" dirty="0" smtClean="0"/>
              <a:t>intermediate consumption and/or final demand</a:t>
            </a:r>
            <a:r>
              <a:rPr lang="en-GB" dirty="0" smtClean="0"/>
              <a:t>. Equation (1) gives the distribution of the total output of each sector:</a:t>
            </a:r>
          </a:p>
          <a:p>
            <a:endParaRPr lang="en-GB" dirty="0" smtClean="0"/>
          </a:p>
          <a:p>
            <a:pPr>
              <a:buNone/>
            </a:pPr>
            <a:r>
              <a:rPr lang="en-GB" dirty="0" smtClean="0"/>
              <a:t>	</a:t>
            </a:r>
          </a:p>
          <a:p>
            <a:pPr>
              <a:buNone/>
            </a:pPr>
            <a:r>
              <a:rPr lang="en-GB" dirty="0" smtClean="0"/>
              <a:t>   x</a:t>
            </a:r>
            <a:r>
              <a:rPr lang="en-GB" baseline="-25000" dirty="0" smtClean="0"/>
              <a:t>i</a:t>
            </a:r>
            <a:r>
              <a:rPr lang="en-GB" dirty="0" smtClean="0"/>
              <a:t> =                                                                                      (1)</a:t>
            </a:r>
          </a:p>
          <a:p>
            <a:endParaRPr lang="en-GB" dirty="0" smtClean="0"/>
          </a:p>
          <a:p>
            <a:endParaRPr lang="en-GB" dirty="0" smtClean="0"/>
          </a:p>
          <a:p>
            <a:r>
              <a:rPr lang="en-GB" dirty="0" smtClean="0"/>
              <a:t>where</a:t>
            </a:r>
            <a:r>
              <a:rPr lang="en-GB" i="1" dirty="0" smtClean="0"/>
              <a:t> </a:t>
            </a:r>
            <a:r>
              <a:rPr lang="en-GB" dirty="0" smtClean="0"/>
              <a:t>x</a:t>
            </a:r>
            <a:r>
              <a:rPr lang="en-GB" baseline="-25000" dirty="0" smtClean="0"/>
              <a:t>i</a:t>
            </a:r>
            <a:r>
              <a:rPr lang="en-GB" dirty="0" smtClean="0"/>
              <a:t> is the output of sector </a:t>
            </a:r>
            <a:r>
              <a:rPr lang="en-GB" dirty="0" err="1" smtClean="0"/>
              <a:t>i</a:t>
            </a:r>
            <a:r>
              <a:rPr lang="en-GB" dirty="0" smtClean="0"/>
              <a:t>, </a:t>
            </a:r>
            <a:r>
              <a:rPr lang="en-GB" dirty="0" err="1" smtClean="0"/>
              <a:t>x</a:t>
            </a:r>
            <a:r>
              <a:rPr lang="en-GB" baseline="-25000" dirty="0" err="1" smtClean="0"/>
              <a:t>ij</a:t>
            </a:r>
            <a:r>
              <a:rPr lang="en-GB" dirty="0" smtClean="0"/>
              <a:t> is the input from sector </a:t>
            </a:r>
            <a:r>
              <a:rPr lang="en-GB" dirty="0" err="1" smtClean="0"/>
              <a:t>i</a:t>
            </a:r>
            <a:r>
              <a:rPr lang="en-GB" dirty="0" smtClean="0"/>
              <a:t> to sector j, and </a:t>
            </a:r>
            <a:r>
              <a:rPr lang="en-GB" dirty="0" err="1" smtClean="0"/>
              <a:t>y</a:t>
            </a:r>
            <a:r>
              <a:rPr lang="en-GB" baseline="-25000" dirty="0" err="1" smtClean="0"/>
              <a:t>ij</a:t>
            </a:r>
            <a:r>
              <a:rPr lang="en-GB" dirty="0" smtClean="0"/>
              <a:t> is the input of sector </a:t>
            </a:r>
            <a:r>
              <a:rPr lang="en-GB" dirty="0" err="1" smtClean="0"/>
              <a:t>i</a:t>
            </a:r>
            <a:r>
              <a:rPr lang="en-GB" dirty="0" smtClean="0"/>
              <a:t> to final demand sector j.</a:t>
            </a:r>
            <a:endParaRPr lang="pt-PT" dirty="0" smtClean="0"/>
          </a:p>
          <a:p>
            <a:endParaRPr lang="pt-PT" dirty="0" smtClean="0"/>
          </a:p>
          <a:p>
            <a:endParaRPr lang="pt-PT" dirty="0"/>
          </a:p>
        </p:txBody>
      </p:sp>
      <p:sp>
        <p:nvSpPr>
          <p:cNvPr id="2765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PT"/>
          </a:p>
        </p:txBody>
      </p:sp>
      <p:graphicFrame>
        <p:nvGraphicFramePr>
          <p:cNvPr id="27652" name="Object 4"/>
          <p:cNvGraphicFramePr>
            <a:graphicFrameLocks noChangeAspect="1"/>
          </p:cNvGraphicFramePr>
          <p:nvPr/>
        </p:nvGraphicFramePr>
        <p:xfrm>
          <a:off x="1403648" y="3789040"/>
          <a:ext cx="1173163" cy="647700"/>
        </p:xfrm>
        <a:graphic>
          <a:graphicData uri="http://schemas.openxmlformats.org/presentationml/2006/ole">
            <mc:AlternateContent xmlns:mc="http://schemas.openxmlformats.org/markup-compatibility/2006">
              <mc:Choice xmlns:v="urn:schemas-microsoft-com:vml" Requires="v">
                <p:oleObj spid="_x0000_s71691" name="Denklem" r:id="rId4" imgW="660240" imgH="355320" progId="Equation.3">
                  <p:embed/>
                </p:oleObj>
              </mc:Choice>
              <mc:Fallback>
                <p:oleObj name="Denklem" r:id="rId4" imgW="660240" imgH="35532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648" y="3789040"/>
                        <a:ext cx="1173163"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Marcador de Posição do Número do Diapositivo 7"/>
          <p:cNvSpPr>
            <a:spLocks noGrp="1"/>
          </p:cNvSpPr>
          <p:nvPr>
            <p:ph type="sldNum" sz="quarter" idx="12"/>
          </p:nvPr>
        </p:nvSpPr>
        <p:spPr/>
        <p:txBody>
          <a:bodyPr/>
          <a:lstStyle/>
          <a:p>
            <a:fld id="{FF25B18E-F4F2-4D2B-B7C3-AE7A56E057AB}" type="slidenum">
              <a:rPr lang="pt-PT" smtClean="0"/>
              <a:pPr/>
              <a:t>12</a:t>
            </a:fld>
            <a:endParaRPr lang="pt-PT"/>
          </a:p>
        </p:txBody>
      </p:sp>
      <p:sp>
        <p:nvSpPr>
          <p:cNvPr id="9" name="Marcador de Posição do Rodapé 8"/>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b="1" dirty="0" smtClean="0"/>
              <a:t>Some basic </a:t>
            </a:r>
            <a:r>
              <a:rPr lang="pt-PT" b="1" dirty="0" err="1" smtClean="0"/>
              <a:t>features</a:t>
            </a:r>
            <a:r>
              <a:rPr lang="pt-PT" b="1" dirty="0" smtClean="0"/>
              <a:t> </a:t>
            </a:r>
            <a:r>
              <a:rPr lang="pt-PT" b="1" dirty="0" err="1" smtClean="0"/>
              <a:t>on</a:t>
            </a:r>
            <a:r>
              <a:rPr lang="pt-PT" b="1" dirty="0" smtClean="0"/>
              <a:t> IO</a:t>
            </a:r>
            <a:endParaRPr lang="pt-PT" dirty="0"/>
          </a:p>
        </p:txBody>
      </p:sp>
      <p:sp>
        <p:nvSpPr>
          <p:cNvPr id="3" name="Marcador de Posição de Conteúdo 2"/>
          <p:cNvSpPr>
            <a:spLocks noGrp="1"/>
          </p:cNvSpPr>
          <p:nvPr>
            <p:ph idx="1"/>
          </p:nvPr>
        </p:nvSpPr>
        <p:spPr/>
        <p:txBody>
          <a:bodyPr>
            <a:normAutofit/>
          </a:bodyPr>
          <a:lstStyle/>
          <a:p>
            <a:endParaRPr lang="en-GB" dirty="0" smtClean="0"/>
          </a:p>
          <a:p>
            <a:r>
              <a:rPr lang="en-GB" dirty="0" smtClean="0"/>
              <a:t>Considering the hypothesis of </a:t>
            </a:r>
            <a:r>
              <a:rPr lang="en-GB" b="1" dirty="0" smtClean="0"/>
              <a:t>constant returns to scale</a:t>
            </a:r>
            <a:r>
              <a:rPr lang="en-GB" dirty="0" smtClean="0"/>
              <a:t>, Equation (1) becomes:</a:t>
            </a:r>
          </a:p>
          <a:p>
            <a:endParaRPr lang="pt-PT" dirty="0" smtClean="0"/>
          </a:p>
          <a:p>
            <a:endParaRPr lang="en-GB" dirty="0" smtClean="0"/>
          </a:p>
          <a:p>
            <a:pPr>
              <a:buNone/>
            </a:pPr>
            <a:r>
              <a:rPr lang="en-GB" dirty="0" smtClean="0"/>
              <a:t>     x</a:t>
            </a:r>
            <a:r>
              <a:rPr lang="en-GB" baseline="-25000" dirty="0" smtClean="0"/>
              <a:t>i</a:t>
            </a:r>
            <a:r>
              <a:rPr lang="en-GB" dirty="0" smtClean="0"/>
              <a:t> =                                                                                      (2)</a:t>
            </a:r>
          </a:p>
          <a:p>
            <a:endParaRPr lang="en-GB" dirty="0" smtClean="0"/>
          </a:p>
          <a:p>
            <a:endParaRPr lang="en-GB" dirty="0" smtClean="0"/>
          </a:p>
          <a:p>
            <a:r>
              <a:rPr lang="en-GB" dirty="0" smtClean="0"/>
              <a:t>in which the coefficients </a:t>
            </a:r>
            <a:r>
              <a:rPr lang="en-GB" dirty="0" err="1" smtClean="0"/>
              <a:t>a</a:t>
            </a:r>
            <a:r>
              <a:rPr lang="en-GB" baseline="-25000" dirty="0" err="1" smtClean="0"/>
              <a:t>ij</a:t>
            </a:r>
            <a:r>
              <a:rPr lang="en-GB" baseline="-25000" dirty="0" smtClean="0"/>
              <a:t> </a:t>
            </a:r>
            <a:r>
              <a:rPr lang="en-GB" dirty="0" smtClean="0"/>
              <a:t>are the amount of input delivered by sector </a:t>
            </a:r>
            <a:r>
              <a:rPr lang="en-GB" dirty="0" err="1" smtClean="0"/>
              <a:t>i</a:t>
            </a:r>
            <a:r>
              <a:rPr lang="en-GB" dirty="0" smtClean="0"/>
              <a:t> to sector j per unit of sector's j output, also known as technological coefficients (or </a:t>
            </a:r>
            <a:r>
              <a:rPr lang="en-GB" b="1" dirty="0" smtClean="0"/>
              <a:t>direct coefficients</a:t>
            </a:r>
            <a:r>
              <a:rPr lang="en-GB" dirty="0" smtClean="0"/>
              <a:t>). </a:t>
            </a:r>
            <a:endParaRPr lang="pt-PT" dirty="0" smtClean="0"/>
          </a:p>
          <a:p>
            <a:endParaRPr lang="pt-PT" dirty="0" smtClean="0"/>
          </a:p>
          <a:p>
            <a:endParaRPr lang="pt-PT" dirty="0"/>
          </a:p>
        </p:txBody>
      </p:sp>
      <p:sp>
        <p:nvSpPr>
          <p:cNvPr id="2765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PT"/>
          </a:p>
        </p:txBody>
      </p:sp>
      <p:sp>
        <p:nvSpPr>
          <p:cNvPr id="727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PT"/>
          </a:p>
        </p:txBody>
      </p:sp>
      <p:graphicFrame>
        <p:nvGraphicFramePr>
          <p:cNvPr id="72707" name="Object 3"/>
          <p:cNvGraphicFramePr>
            <a:graphicFrameLocks noChangeAspect="1"/>
          </p:cNvGraphicFramePr>
          <p:nvPr/>
        </p:nvGraphicFramePr>
        <p:xfrm>
          <a:off x="1331640" y="3429000"/>
          <a:ext cx="1530350" cy="722312"/>
        </p:xfrm>
        <a:graphic>
          <a:graphicData uri="http://schemas.openxmlformats.org/presentationml/2006/ole">
            <mc:AlternateContent xmlns:mc="http://schemas.openxmlformats.org/markup-compatibility/2006">
              <mc:Choice xmlns:v="urn:schemas-microsoft-com:vml" Requires="v">
                <p:oleObj spid="_x0000_s75787" name="Denklem" r:id="rId4" imgW="761760" imgH="355320" progId="Equation.3">
                  <p:embed/>
                </p:oleObj>
              </mc:Choice>
              <mc:Fallback>
                <p:oleObj name="Denklem" r:id="rId4" imgW="761760" imgH="35532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1640" y="3429000"/>
                        <a:ext cx="1530350" cy="722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Marcador de Posição do Número do Diapositivo 8"/>
          <p:cNvSpPr>
            <a:spLocks noGrp="1"/>
          </p:cNvSpPr>
          <p:nvPr>
            <p:ph type="sldNum" sz="quarter" idx="12"/>
          </p:nvPr>
        </p:nvSpPr>
        <p:spPr/>
        <p:txBody>
          <a:bodyPr/>
          <a:lstStyle/>
          <a:p>
            <a:fld id="{FF25B18E-F4F2-4D2B-B7C3-AE7A56E057AB}" type="slidenum">
              <a:rPr lang="pt-PT" smtClean="0"/>
              <a:pPr/>
              <a:t>13</a:t>
            </a:fld>
            <a:endParaRPr lang="pt-PT"/>
          </a:p>
        </p:txBody>
      </p:sp>
      <p:sp>
        <p:nvSpPr>
          <p:cNvPr id="10" name="Marcador de Posição do Rodapé 9"/>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b="1" dirty="0" smtClean="0"/>
              <a:t>Some basic </a:t>
            </a:r>
            <a:r>
              <a:rPr lang="pt-PT" b="1" dirty="0" err="1" smtClean="0"/>
              <a:t>features</a:t>
            </a:r>
            <a:r>
              <a:rPr lang="pt-PT" b="1" dirty="0" smtClean="0"/>
              <a:t> </a:t>
            </a:r>
            <a:r>
              <a:rPr lang="pt-PT" b="1" dirty="0" err="1" smtClean="0"/>
              <a:t>on</a:t>
            </a:r>
            <a:r>
              <a:rPr lang="pt-PT" b="1" dirty="0" smtClean="0"/>
              <a:t> IO</a:t>
            </a:r>
            <a:endParaRPr lang="pt-PT" dirty="0"/>
          </a:p>
        </p:txBody>
      </p:sp>
      <p:sp>
        <p:nvSpPr>
          <p:cNvPr id="3" name="Marcador de Posição de Conteúdo 2"/>
          <p:cNvSpPr>
            <a:spLocks noGrp="1"/>
          </p:cNvSpPr>
          <p:nvPr>
            <p:ph idx="1"/>
          </p:nvPr>
        </p:nvSpPr>
        <p:spPr/>
        <p:txBody>
          <a:bodyPr>
            <a:normAutofit fontScale="92500" lnSpcReduction="10000"/>
          </a:bodyPr>
          <a:lstStyle/>
          <a:p>
            <a:endParaRPr lang="en-GB" dirty="0" smtClean="0"/>
          </a:p>
          <a:p>
            <a:r>
              <a:rPr lang="en-GB" dirty="0" smtClean="0"/>
              <a:t>Analogously, equation (3) gives the </a:t>
            </a:r>
            <a:r>
              <a:rPr lang="en-GB" b="1" dirty="0" smtClean="0"/>
              <a:t>total primary inputs </a:t>
            </a:r>
            <a:r>
              <a:rPr lang="en-GB" dirty="0" smtClean="0"/>
              <a:t>of each sector:</a:t>
            </a:r>
            <a:endParaRPr lang="pt-PT" dirty="0" smtClean="0"/>
          </a:p>
          <a:p>
            <a:endParaRPr lang="en-GB" dirty="0" smtClean="0"/>
          </a:p>
          <a:p>
            <a:pPr>
              <a:buNone/>
            </a:pPr>
            <a:r>
              <a:rPr lang="en-GB" dirty="0" smtClean="0"/>
              <a:t>          </a:t>
            </a:r>
            <a:r>
              <a:rPr lang="en-GB" dirty="0" err="1" smtClean="0"/>
              <a:t>x</a:t>
            </a:r>
            <a:r>
              <a:rPr lang="en-GB" baseline="-25000" dirty="0" err="1" smtClean="0"/>
              <a:t>j</a:t>
            </a:r>
            <a:r>
              <a:rPr lang="en-GB" dirty="0" smtClean="0"/>
              <a:t> =                                                                            (3)</a:t>
            </a:r>
          </a:p>
          <a:p>
            <a:endParaRPr lang="en-GB" dirty="0" smtClean="0"/>
          </a:p>
          <a:p>
            <a:r>
              <a:rPr lang="en-GB" dirty="0" smtClean="0"/>
              <a:t>where </a:t>
            </a:r>
            <a:r>
              <a:rPr lang="en-GB" dirty="0" err="1" smtClean="0"/>
              <a:t>z</a:t>
            </a:r>
            <a:r>
              <a:rPr lang="en-GB" baseline="-25000" dirty="0" err="1" smtClean="0"/>
              <a:t>ij</a:t>
            </a:r>
            <a:r>
              <a:rPr lang="en-GB" dirty="0" smtClean="0"/>
              <a:t> is the primary input from sector </a:t>
            </a:r>
            <a:r>
              <a:rPr lang="en-GB" dirty="0" err="1" smtClean="0"/>
              <a:t>i</a:t>
            </a:r>
            <a:r>
              <a:rPr lang="en-GB" dirty="0" smtClean="0"/>
              <a:t> to sector j.</a:t>
            </a:r>
            <a:endParaRPr lang="pt-PT" dirty="0" smtClean="0"/>
          </a:p>
          <a:p>
            <a:endParaRPr lang="en-GB" dirty="0" smtClean="0"/>
          </a:p>
          <a:p>
            <a:r>
              <a:rPr lang="en-GB" dirty="0" smtClean="0"/>
              <a:t>Then, similarly to (2) and considering (3), equation (4) is obtained:</a:t>
            </a:r>
            <a:endParaRPr lang="pt-PT" dirty="0" smtClean="0"/>
          </a:p>
          <a:p>
            <a:endParaRPr lang="en-GB" dirty="0" smtClean="0"/>
          </a:p>
          <a:p>
            <a:pPr>
              <a:buNone/>
            </a:pPr>
            <a:r>
              <a:rPr lang="en-GB" dirty="0" smtClean="0"/>
              <a:t>         </a:t>
            </a:r>
            <a:r>
              <a:rPr lang="en-GB" dirty="0" err="1" smtClean="0"/>
              <a:t>x</a:t>
            </a:r>
            <a:r>
              <a:rPr lang="en-GB" baseline="-25000" dirty="0" err="1" smtClean="0"/>
              <a:t>j</a:t>
            </a:r>
            <a:r>
              <a:rPr lang="en-GB" dirty="0" smtClean="0"/>
              <a:t> =                                                                             (4)</a:t>
            </a:r>
            <a:endParaRPr lang="pt-PT" dirty="0" smtClean="0"/>
          </a:p>
          <a:p>
            <a:pPr>
              <a:buNone/>
            </a:pPr>
            <a:r>
              <a:rPr lang="en-GB" dirty="0" smtClean="0"/>
              <a:t>                                                                        </a:t>
            </a:r>
            <a:endParaRPr lang="pt-PT" dirty="0" smtClean="0"/>
          </a:p>
          <a:p>
            <a:r>
              <a:rPr lang="en-GB" dirty="0" smtClean="0"/>
              <a:t>where the coefficients </a:t>
            </a:r>
            <a:r>
              <a:rPr lang="en-GB" dirty="0" err="1" smtClean="0"/>
              <a:t>w</a:t>
            </a:r>
            <a:r>
              <a:rPr lang="en-GB" baseline="-25000" dirty="0" err="1" smtClean="0"/>
              <a:t>ij</a:t>
            </a:r>
            <a:r>
              <a:rPr lang="en-GB" dirty="0" smtClean="0"/>
              <a:t> are the amount of primary input delivered by sector </a:t>
            </a:r>
            <a:r>
              <a:rPr lang="en-GB" dirty="0" err="1" smtClean="0"/>
              <a:t>i</a:t>
            </a:r>
            <a:r>
              <a:rPr lang="en-GB" dirty="0" smtClean="0"/>
              <a:t> to sector j per unit of sector’s j output.</a:t>
            </a:r>
            <a:endParaRPr lang="pt-PT" dirty="0" smtClean="0"/>
          </a:p>
          <a:p>
            <a:endParaRPr lang="pt-PT" dirty="0"/>
          </a:p>
        </p:txBody>
      </p:sp>
      <p:sp>
        <p:nvSpPr>
          <p:cNvPr id="2765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PT"/>
          </a:p>
        </p:txBody>
      </p:sp>
      <p:sp>
        <p:nvSpPr>
          <p:cNvPr id="727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PT"/>
          </a:p>
        </p:txBody>
      </p:sp>
      <p:sp>
        <p:nvSpPr>
          <p:cNvPr id="7680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PT"/>
          </a:p>
        </p:txBody>
      </p:sp>
      <p:graphicFrame>
        <p:nvGraphicFramePr>
          <p:cNvPr id="76803" name="Object 3"/>
          <p:cNvGraphicFramePr>
            <a:graphicFrameLocks noChangeAspect="1"/>
          </p:cNvGraphicFramePr>
          <p:nvPr/>
        </p:nvGraphicFramePr>
        <p:xfrm>
          <a:off x="1691680" y="2708920"/>
          <a:ext cx="1304925" cy="719138"/>
        </p:xfrm>
        <a:graphic>
          <a:graphicData uri="http://schemas.openxmlformats.org/presentationml/2006/ole">
            <mc:AlternateContent xmlns:mc="http://schemas.openxmlformats.org/markup-compatibility/2006">
              <mc:Choice xmlns:v="urn:schemas-microsoft-com:vml" Requires="v">
                <p:oleObj spid="_x0000_s76822" name="Denklem" r:id="rId4" imgW="634680" imgH="355320" progId="Equation.3">
                  <p:embed/>
                </p:oleObj>
              </mc:Choice>
              <mc:Fallback>
                <p:oleObj name="Denklem" r:id="rId4" imgW="634680" imgH="35532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1680" y="2708920"/>
                        <a:ext cx="1304925" cy="719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680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PT"/>
          </a:p>
        </p:txBody>
      </p:sp>
      <p:graphicFrame>
        <p:nvGraphicFramePr>
          <p:cNvPr id="76805" name="Object 5"/>
          <p:cNvGraphicFramePr>
            <a:graphicFrameLocks noChangeAspect="1"/>
          </p:cNvGraphicFramePr>
          <p:nvPr/>
        </p:nvGraphicFramePr>
        <p:xfrm>
          <a:off x="1619672" y="4725144"/>
          <a:ext cx="1835150" cy="720725"/>
        </p:xfrm>
        <a:graphic>
          <a:graphicData uri="http://schemas.openxmlformats.org/presentationml/2006/ole">
            <mc:AlternateContent xmlns:mc="http://schemas.openxmlformats.org/markup-compatibility/2006">
              <mc:Choice xmlns:v="urn:schemas-microsoft-com:vml" Requires="v">
                <p:oleObj spid="_x0000_s76823" name="Denklem" r:id="rId6" imgW="901440" imgH="355320" progId="Equation.3">
                  <p:embed/>
                </p:oleObj>
              </mc:Choice>
              <mc:Fallback>
                <p:oleObj name="Denklem" r:id="rId6" imgW="901440" imgH="355320" progId="Equation.3">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19672" y="4725144"/>
                        <a:ext cx="1835150" cy="720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Marcador de Posição do Número do Diapositivo 11"/>
          <p:cNvSpPr>
            <a:spLocks noGrp="1"/>
          </p:cNvSpPr>
          <p:nvPr>
            <p:ph type="sldNum" sz="quarter" idx="12"/>
          </p:nvPr>
        </p:nvSpPr>
        <p:spPr/>
        <p:txBody>
          <a:bodyPr/>
          <a:lstStyle/>
          <a:p>
            <a:fld id="{FF25B18E-F4F2-4D2B-B7C3-AE7A56E057AB}" type="slidenum">
              <a:rPr lang="pt-PT" smtClean="0"/>
              <a:pPr/>
              <a:t>14</a:t>
            </a:fld>
            <a:endParaRPr lang="pt-PT"/>
          </a:p>
        </p:txBody>
      </p:sp>
      <p:sp>
        <p:nvSpPr>
          <p:cNvPr id="13" name="Marcador de Posição do Rodapé 12"/>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b="1" dirty="0" smtClean="0"/>
              <a:t>Some basic </a:t>
            </a:r>
            <a:r>
              <a:rPr lang="pt-PT" b="1" dirty="0" err="1" smtClean="0"/>
              <a:t>features</a:t>
            </a:r>
            <a:r>
              <a:rPr lang="pt-PT" b="1" dirty="0" smtClean="0"/>
              <a:t> </a:t>
            </a:r>
            <a:r>
              <a:rPr lang="pt-PT" b="1" dirty="0" err="1" smtClean="0"/>
              <a:t>on</a:t>
            </a:r>
            <a:r>
              <a:rPr lang="pt-PT" b="1" dirty="0" smtClean="0"/>
              <a:t> IO</a:t>
            </a:r>
            <a:endParaRPr lang="pt-PT" dirty="0"/>
          </a:p>
        </p:txBody>
      </p:sp>
      <p:sp>
        <p:nvSpPr>
          <p:cNvPr id="3" name="Marcador de Posição de Conteúdo 2"/>
          <p:cNvSpPr>
            <a:spLocks noGrp="1"/>
          </p:cNvSpPr>
          <p:nvPr>
            <p:ph idx="1"/>
          </p:nvPr>
        </p:nvSpPr>
        <p:spPr>
          <a:xfrm>
            <a:off x="323528" y="1340768"/>
            <a:ext cx="7620000" cy="4800600"/>
          </a:xfrm>
        </p:spPr>
        <p:txBody>
          <a:bodyPr>
            <a:normAutofit/>
          </a:bodyPr>
          <a:lstStyle/>
          <a:p>
            <a:r>
              <a:rPr lang="en-GB" dirty="0" smtClean="0"/>
              <a:t> </a:t>
            </a:r>
            <a:r>
              <a:rPr lang="en-GB" sz="1500" dirty="0" smtClean="0"/>
              <a:t>The values of the </a:t>
            </a:r>
            <a:r>
              <a:rPr lang="en-GB" sz="1500" b="1" dirty="0" smtClean="0"/>
              <a:t>transaction IO matrix </a:t>
            </a:r>
            <a:r>
              <a:rPr lang="en-GB" sz="1500" dirty="0" smtClean="0"/>
              <a:t>may be then distributed by considering n activity sectors, m final demand sectors and p primary inputs .</a:t>
            </a:r>
            <a:endParaRPr lang="pt-PT" sz="1500" dirty="0" smtClean="0"/>
          </a:p>
          <a:p>
            <a:endParaRPr lang="pt-PT" dirty="0" smtClean="0"/>
          </a:p>
          <a:p>
            <a:pPr>
              <a:buNone/>
            </a:pPr>
            <a:r>
              <a:rPr lang="en-GB" dirty="0" smtClean="0"/>
              <a:t>                                                                        </a:t>
            </a:r>
            <a:endParaRPr lang="pt-PT" dirty="0" smtClean="0"/>
          </a:p>
        </p:txBody>
      </p:sp>
      <p:sp>
        <p:nvSpPr>
          <p:cNvPr id="2765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PT"/>
          </a:p>
        </p:txBody>
      </p:sp>
      <p:sp>
        <p:nvSpPr>
          <p:cNvPr id="727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PT"/>
          </a:p>
        </p:txBody>
      </p:sp>
      <p:sp>
        <p:nvSpPr>
          <p:cNvPr id="7680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PT"/>
          </a:p>
        </p:txBody>
      </p:sp>
      <p:sp>
        <p:nvSpPr>
          <p:cNvPr id="7680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PT"/>
          </a:p>
        </p:txBody>
      </p:sp>
      <p:sp>
        <p:nvSpPr>
          <p:cNvPr id="36" name="Rectângulo 35"/>
          <p:cNvSpPr/>
          <p:nvPr/>
        </p:nvSpPr>
        <p:spPr>
          <a:xfrm>
            <a:off x="0" y="6211669"/>
            <a:ext cx="8244408" cy="646331"/>
          </a:xfrm>
          <a:prstGeom prst="rect">
            <a:avLst/>
          </a:prstGeom>
        </p:spPr>
        <p:txBody>
          <a:bodyPr wrap="square">
            <a:spAutoFit/>
          </a:bodyPr>
          <a:lstStyle/>
          <a:p>
            <a:pPr algn="ctr"/>
            <a:r>
              <a:rPr lang="en-GB" dirty="0" smtClean="0"/>
              <a:t>Possible schematic </a:t>
            </a:r>
            <a:r>
              <a:rPr lang="en-GB" dirty="0"/>
              <a:t>representation of a classical IO transaction </a:t>
            </a:r>
            <a:r>
              <a:rPr lang="en-GB" dirty="0" smtClean="0"/>
              <a:t>table </a:t>
            </a:r>
            <a:br>
              <a:rPr lang="en-GB" dirty="0" smtClean="0"/>
            </a:br>
            <a:endParaRPr lang="pt-PT" dirty="0"/>
          </a:p>
        </p:txBody>
      </p:sp>
      <p:sp>
        <p:nvSpPr>
          <p:cNvPr id="12" name="Marcador de Posição do Número do Diapositivo 11"/>
          <p:cNvSpPr>
            <a:spLocks noGrp="1"/>
          </p:cNvSpPr>
          <p:nvPr>
            <p:ph type="sldNum" sz="quarter" idx="12"/>
          </p:nvPr>
        </p:nvSpPr>
        <p:spPr/>
        <p:txBody>
          <a:bodyPr/>
          <a:lstStyle/>
          <a:p>
            <a:fld id="{FF25B18E-F4F2-4D2B-B7C3-AE7A56E057AB}" type="slidenum">
              <a:rPr lang="pt-PT" smtClean="0"/>
              <a:pPr/>
              <a:t>15</a:t>
            </a:fld>
            <a:endParaRPr lang="pt-PT"/>
          </a:p>
        </p:txBody>
      </p:sp>
      <p:sp>
        <p:nvSpPr>
          <p:cNvPr id="13" name="Marcador de Posição do Rodapé 12"/>
          <p:cNvSpPr>
            <a:spLocks noGrp="1"/>
          </p:cNvSpPr>
          <p:nvPr>
            <p:ph type="ftr" sz="quarter" idx="11"/>
          </p:nvPr>
        </p:nvSpPr>
        <p:spPr/>
        <p:txBody>
          <a:bodyPr/>
          <a:lstStyle/>
          <a:p>
            <a:endParaRPr lang="pt-PT"/>
          </a:p>
        </p:txBody>
      </p:sp>
      <p:pic>
        <p:nvPicPr>
          <p:cNvPr id="247820" name="Picture 12"/>
          <p:cNvPicPr>
            <a:picLocks noChangeAspect="1" noChangeArrowheads="1"/>
          </p:cNvPicPr>
          <p:nvPr/>
        </p:nvPicPr>
        <p:blipFill>
          <a:blip r:embed="rId3" cstate="print"/>
          <a:srcRect/>
          <a:stretch>
            <a:fillRect/>
          </a:stretch>
        </p:blipFill>
        <p:spPr bwMode="auto">
          <a:xfrm>
            <a:off x="1403648" y="1916832"/>
            <a:ext cx="5524500" cy="4400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b="1" dirty="0" smtClean="0"/>
              <a:t>Some basic </a:t>
            </a:r>
            <a:r>
              <a:rPr lang="pt-PT" b="1" dirty="0" err="1" smtClean="0"/>
              <a:t>features</a:t>
            </a:r>
            <a:r>
              <a:rPr lang="pt-PT" b="1" dirty="0" smtClean="0"/>
              <a:t> </a:t>
            </a:r>
            <a:r>
              <a:rPr lang="pt-PT" b="1" dirty="0" err="1" smtClean="0"/>
              <a:t>on</a:t>
            </a:r>
            <a:r>
              <a:rPr lang="pt-PT" b="1" dirty="0" smtClean="0"/>
              <a:t> IO</a:t>
            </a:r>
            <a:endParaRPr lang="pt-PT" b="1" dirty="0"/>
          </a:p>
        </p:txBody>
      </p:sp>
      <p:sp>
        <p:nvSpPr>
          <p:cNvPr id="3" name="Marcador de Posição de Conteúdo 2"/>
          <p:cNvSpPr>
            <a:spLocks noGrp="1"/>
          </p:cNvSpPr>
          <p:nvPr>
            <p:ph idx="1"/>
          </p:nvPr>
        </p:nvSpPr>
        <p:spPr/>
        <p:txBody>
          <a:bodyPr>
            <a:normAutofit fontScale="70000" lnSpcReduction="20000"/>
          </a:bodyPr>
          <a:lstStyle/>
          <a:p>
            <a:r>
              <a:rPr lang="en-GB" dirty="0" smtClean="0"/>
              <a:t>From (2), and considering final demand aggregated into a single vector, the productive system at a national level can then be represented in its </a:t>
            </a:r>
            <a:r>
              <a:rPr lang="en-GB" b="1" dirty="0" smtClean="0"/>
              <a:t>matrix form </a:t>
            </a:r>
            <a:r>
              <a:rPr lang="en-GB" dirty="0" smtClean="0"/>
              <a:t>following the basic IO system of equations (5):</a:t>
            </a:r>
            <a:endParaRPr lang="pt-PT" dirty="0" smtClean="0"/>
          </a:p>
          <a:p>
            <a:endParaRPr lang="en-GB" b="1" dirty="0" smtClean="0"/>
          </a:p>
          <a:p>
            <a:pPr>
              <a:buNone/>
            </a:pPr>
            <a:r>
              <a:rPr lang="en-GB" b="1" dirty="0" smtClean="0"/>
              <a:t>	x = </a:t>
            </a:r>
            <a:r>
              <a:rPr lang="en-GB" dirty="0" err="1" smtClean="0"/>
              <a:t>A</a:t>
            </a:r>
            <a:r>
              <a:rPr lang="en-GB" b="1" dirty="0" err="1" smtClean="0"/>
              <a:t>x</a:t>
            </a:r>
            <a:r>
              <a:rPr lang="en-GB" b="1" dirty="0" smtClean="0"/>
              <a:t> + y</a:t>
            </a:r>
            <a:r>
              <a:rPr lang="en-GB" dirty="0" smtClean="0"/>
              <a:t>,</a:t>
            </a:r>
            <a:r>
              <a:rPr lang="en-GB" b="1" dirty="0" smtClean="0"/>
              <a:t>                                                                                                                      </a:t>
            </a:r>
            <a:r>
              <a:rPr lang="en-GB" dirty="0" smtClean="0"/>
              <a:t>(5)</a:t>
            </a:r>
            <a:endParaRPr lang="pt-PT" dirty="0" smtClean="0"/>
          </a:p>
          <a:p>
            <a:endParaRPr lang="en-GB" dirty="0" smtClean="0"/>
          </a:p>
          <a:p>
            <a:r>
              <a:rPr lang="en-GB" dirty="0" smtClean="0"/>
              <a:t>where A is a matrix of technological coefficients, </a:t>
            </a:r>
            <a:r>
              <a:rPr lang="en-GB" b="1" dirty="0" smtClean="0"/>
              <a:t>y</a:t>
            </a:r>
            <a:r>
              <a:rPr lang="en-GB" dirty="0" smtClean="0"/>
              <a:t> is a vector of final</a:t>
            </a:r>
            <a:r>
              <a:rPr lang="en-GB" b="1" dirty="0" smtClean="0"/>
              <a:t> </a:t>
            </a:r>
            <a:r>
              <a:rPr lang="en-GB" dirty="0" smtClean="0"/>
              <a:t>demand, and </a:t>
            </a:r>
            <a:r>
              <a:rPr lang="en-GB" b="1" dirty="0" smtClean="0"/>
              <a:t>x</a:t>
            </a:r>
            <a:r>
              <a:rPr lang="en-GB" dirty="0" smtClean="0"/>
              <a:t> is a vector of the corresponding outputs.</a:t>
            </a:r>
            <a:endParaRPr lang="pt-PT" dirty="0" smtClean="0"/>
          </a:p>
          <a:p>
            <a:endParaRPr lang="en-GB" dirty="0" smtClean="0"/>
          </a:p>
          <a:p>
            <a:r>
              <a:rPr lang="en-GB" dirty="0" smtClean="0"/>
              <a:t>In order to finally obtain the </a:t>
            </a:r>
            <a:r>
              <a:rPr lang="en-GB" b="1" dirty="0" smtClean="0"/>
              <a:t>output multipliers</a:t>
            </a:r>
            <a:r>
              <a:rPr lang="en-GB" dirty="0" smtClean="0"/>
              <a:t>, the Leontief inverse matrix needs to be derived. Equation (5) can then be rearranged to:</a:t>
            </a:r>
            <a:endParaRPr lang="pt-PT" dirty="0" smtClean="0"/>
          </a:p>
          <a:p>
            <a:pPr>
              <a:buNone/>
            </a:pPr>
            <a:r>
              <a:rPr lang="en-GB" dirty="0" smtClean="0"/>
              <a:t>	</a:t>
            </a:r>
          </a:p>
          <a:p>
            <a:pPr>
              <a:buNone/>
            </a:pPr>
            <a:r>
              <a:rPr lang="en-GB" dirty="0" smtClean="0"/>
              <a:t>	</a:t>
            </a:r>
            <a:r>
              <a:rPr lang="en-GB" dirty="0" err="1" smtClean="0"/>
              <a:t>A</a:t>
            </a:r>
            <a:r>
              <a:rPr lang="en-GB" b="1" dirty="0" err="1" smtClean="0"/>
              <a:t>x</a:t>
            </a:r>
            <a:r>
              <a:rPr lang="en-GB" dirty="0" smtClean="0"/>
              <a:t> + </a:t>
            </a:r>
            <a:r>
              <a:rPr lang="en-GB" b="1" dirty="0" smtClean="0"/>
              <a:t>y</a:t>
            </a:r>
            <a:r>
              <a:rPr lang="en-GB" dirty="0" smtClean="0"/>
              <a:t> = I</a:t>
            </a:r>
            <a:r>
              <a:rPr lang="en-GB" b="1" dirty="0" smtClean="0"/>
              <a:t>x </a:t>
            </a:r>
            <a:r>
              <a:rPr lang="en-GB" dirty="0" smtClean="0">
                <a:sym typeface="Symbol"/>
              </a:rPr>
              <a:t></a:t>
            </a:r>
            <a:r>
              <a:rPr lang="en-GB" dirty="0" smtClean="0"/>
              <a:t> I</a:t>
            </a:r>
            <a:r>
              <a:rPr lang="en-GB" b="1" dirty="0" smtClean="0"/>
              <a:t>x</a:t>
            </a:r>
            <a:r>
              <a:rPr lang="en-GB" dirty="0" smtClean="0"/>
              <a:t> – </a:t>
            </a:r>
            <a:r>
              <a:rPr lang="en-GB" dirty="0" err="1" smtClean="0"/>
              <a:t>A</a:t>
            </a:r>
            <a:r>
              <a:rPr lang="en-GB" b="1" dirty="0" err="1" smtClean="0"/>
              <a:t>x</a:t>
            </a:r>
            <a:r>
              <a:rPr lang="en-GB" dirty="0" smtClean="0"/>
              <a:t> = </a:t>
            </a:r>
            <a:r>
              <a:rPr lang="en-GB" b="1" dirty="0" smtClean="0"/>
              <a:t>y</a:t>
            </a:r>
            <a:r>
              <a:rPr lang="en-GB" dirty="0" smtClean="0"/>
              <a:t> </a:t>
            </a:r>
            <a:r>
              <a:rPr lang="en-GB" dirty="0" smtClean="0">
                <a:sym typeface="Symbol"/>
              </a:rPr>
              <a:t></a:t>
            </a:r>
            <a:r>
              <a:rPr lang="en-GB" dirty="0" smtClean="0"/>
              <a:t>  (I – A)</a:t>
            </a:r>
            <a:r>
              <a:rPr lang="en-GB" b="1" dirty="0" smtClean="0"/>
              <a:t>x</a:t>
            </a:r>
            <a:r>
              <a:rPr lang="en-GB" dirty="0" smtClean="0"/>
              <a:t> = </a:t>
            </a:r>
            <a:r>
              <a:rPr lang="en-GB" b="1" dirty="0" smtClean="0"/>
              <a:t>y </a:t>
            </a:r>
            <a:r>
              <a:rPr lang="en-GB" dirty="0" smtClean="0">
                <a:sym typeface="Symbol"/>
              </a:rPr>
              <a:t></a:t>
            </a:r>
            <a:r>
              <a:rPr lang="en-GB" dirty="0" smtClean="0"/>
              <a:t> </a:t>
            </a:r>
            <a:r>
              <a:rPr lang="en-GB" b="1" dirty="0" smtClean="0"/>
              <a:t>x</a:t>
            </a:r>
            <a:r>
              <a:rPr lang="en-GB" dirty="0" smtClean="0"/>
              <a:t> = (I – A)</a:t>
            </a:r>
            <a:r>
              <a:rPr lang="en-GB" baseline="30000" dirty="0" smtClean="0"/>
              <a:t>-1</a:t>
            </a:r>
            <a:r>
              <a:rPr lang="en-GB" b="1" dirty="0" smtClean="0"/>
              <a:t>y</a:t>
            </a:r>
            <a:r>
              <a:rPr lang="en-GB" dirty="0" smtClean="0"/>
              <a:t>,                                      (6)</a:t>
            </a:r>
            <a:endParaRPr lang="pt-PT" dirty="0" smtClean="0"/>
          </a:p>
          <a:p>
            <a:endParaRPr lang="en-GB" dirty="0" smtClean="0"/>
          </a:p>
          <a:p>
            <a:r>
              <a:rPr lang="en-GB" dirty="0" smtClean="0"/>
              <a:t>where I is the identity matrix with convenient dimensions and (I – A)</a:t>
            </a:r>
            <a:r>
              <a:rPr lang="en-GB" baseline="30000" dirty="0" smtClean="0"/>
              <a:t>-1</a:t>
            </a:r>
            <a:r>
              <a:rPr lang="en-GB" dirty="0" smtClean="0"/>
              <a:t> is also known as the </a:t>
            </a:r>
            <a:r>
              <a:rPr lang="en-GB" b="1" dirty="0" smtClean="0"/>
              <a:t>Leontief inverse</a:t>
            </a:r>
            <a:r>
              <a:rPr lang="en-GB" dirty="0" smtClean="0"/>
              <a:t>. </a:t>
            </a:r>
          </a:p>
          <a:p>
            <a:endParaRPr lang="en-GB" dirty="0" smtClean="0"/>
          </a:p>
          <a:p>
            <a:r>
              <a:rPr lang="en-GB" dirty="0" smtClean="0"/>
              <a:t>Each generic element of</a:t>
            </a:r>
            <a:r>
              <a:rPr lang="en-GB" b="1" dirty="0" smtClean="0"/>
              <a:t> </a:t>
            </a:r>
            <a:r>
              <a:rPr lang="en-GB" dirty="0" smtClean="0"/>
              <a:t>(I – A)</a:t>
            </a:r>
            <a:r>
              <a:rPr lang="en-GB" baseline="30000" dirty="0" smtClean="0"/>
              <a:t>-1</a:t>
            </a:r>
            <a:r>
              <a:rPr lang="en-GB" dirty="0" smtClean="0"/>
              <a:t> represents the total amount of good or service </a:t>
            </a:r>
            <a:r>
              <a:rPr lang="en-GB" dirty="0" err="1" smtClean="0"/>
              <a:t>i</a:t>
            </a:r>
            <a:r>
              <a:rPr lang="en-GB" i="1" dirty="0" smtClean="0"/>
              <a:t> </a:t>
            </a:r>
            <a:r>
              <a:rPr lang="en-GB" dirty="0" smtClean="0"/>
              <a:t>directly and indirectly needed to deliver a unit of final demand of good or service j. In fact, the </a:t>
            </a:r>
            <a:r>
              <a:rPr lang="en-GB" b="1" dirty="0" smtClean="0"/>
              <a:t>Leontief inverse indicates the direct and indirect requirements of production that are needed to satisfy a particular final demand vector</a:t>
            </a:r>
            <a:r>
              <a:rPr lang="en-GB" dirty="0" smtClean="0"/>
              <a:t>. </a:t>
            </a:r>
          </a:p>
          <a:p>
            <a:endParaRPr lang="pt-PT" dirty="0"/>
          </a:p>
        </p:txBody>
      </p:sp>
      <p:sp>
        <p:nvSpPr>
          <p:cNvPr id="6" name="Marcador de Posição do Número do Diapositivo 5"/>
          <p:cNvSpPr>
            <a:spLocks noGrp="1"/>
          </p:cNvSpPr>
          <p:nvPr>
            <p:ph type="sldNum" sz="quarter" idx="12"/>
          </p:nvPr>
        </p:nvSpPr>
        <p:spPr/>
        <p:txBody>
          <a:bodyPr/>
          <a:lstStyle/>
          <a:p>
            <a:fld id="{FF25B18E-F4F2-4D2B-B7C3-AE7A56E057AB}" type="slidenum">
              <a:rPr lang="pt-PT" smtClean="0"/>
              <a:pPr/>
              <a:t>16</a:t>
            </a:fld>
            <a:endParaRPr lang="pt-PT"/>
          </a:p>
        </p:txBody>
      </p:sp>
      <p:sp>
        <p:nvSpPr>
          <p:cNvPr id="7" name="Marcador de Posição do Rodapé 6"/>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b="1" dirty="0" smtClean="0"/>
              <a:t>Some basic </a:t>
            </a:r>
            <a:r>
              <a:rPr lang="pt-PT" b="1" dirty="0" err="1" smtClean="0"/>
              <a:t>features</a:t>
            </a:r>
            <a:r>
              <a:rPr lang="pt-PT" b="1" dirty="0" smtClean="0"/>
              <a:t> </a:t>
            </a:r>
            <a:r>
              <a:rPr lang="pt-PT" b="1" dirty="0" err="1" smtClean="0"/>
              <a:t>on</a:t>
            </a:r>
            <a:r>
              <a:rPr lang="pt-PT" b="1" dirty="0" smtClean="0"/>
              <a:t> IO</a:t>
            </a:r>
            <a:endParaRPr lang="pt-PT" b="1" dirty="0"/>
          </a:p>
        </p:txBody>
      </p:sp>
      <p:sp>
        <p:nvSpPr>
          <p:cNvPr id="3" name="Marcador de Posição de Conteúdo 2"/>
          <p:cNvSpPr>
            <a:spLocks noGrp="1"/>
          </p:cNvSpPr>
          <p:nvPr>
            <p:ph idx="1"/>
          </p:nvPr>
        </p:nvSpPr>
        <p:spPr/>
        <p:txBody>
          <a:bodyPr>
            <a:normAutofit fontScale="85000" lnSpcReduction="10000"/>
          </a:bodyPr>
          <a:lstStyle/>
          <a:p>
            <a:r>
              <a:rPr lang="en-GB" dirty="0" smtClean="0"/>
              <a:t>Since the late 1960s the IO framework has been extended to account for environmental pollution generation and abatement associated with inter-industry activity . </a:t>
            </a:r>
          </a:p>
          <a:p>
            <a:endParaRPr lang="en-GB" dirty="0" smtClean="0"/>
          </a:p>
          <a:p>
            <a:r>
              <a:rPr lang="en-GB" dirty="0" smtClean="0"/>
              <a:t>Miller and Blair (2009) have considered three basic categories of environmental IO models: </a:t>
            </a:r>
          </a:p>
          <a:p>
            <a:pPr lvl="1"/>
            <a:r>
              <a:rPr lang="en-GB" b="1" dirty="0" smtClean="0"/>
              <a:t>generalized IO models </a:t>
            </a:r>
            <a:r>
              <a:rPr lang="en-GB" dirty="0" smtClean="0"/>
              <a:t>including additional rows and columns within the IO system to incorporate the pollution generation and abatement activities; </a:t>
            </a:r>
          </a:p>
          <a:p>
            <a:pPr lvl="1"/>
            <a:r>
              <a:rPr lang="en-GB" b="1" dirty="0" smtClean="0"/>
              <a:t>economic ecological models </a:t>
            </a:r>
            <a:r>
              <a:rPr lang="en-GB" dirty="0" smtClean="0"/>
              <a:t>utilizing intra/inter-sector sub-matrices linking the economic and ecosystems sectors;</a:t>
            </a:r>
          </a:p>
          <a:p>
            <a:pPr lvl="1"/>
            <a:r>
              <a:rPr lang="en-GB" b="1" dirty="0" smtClean="0"/>
              <a:t>commodity by industry models</a:t>
            </a:r>
            <a:r>
              <a:rPr lang="en-GB" dirty="0" smtClean="0"/>
              <a:t> expressing environmental factors as “commodities” in a commodity-by-industry IO table. </a:t>
            </a:r>
          </a:p>
          <a:p>
            <a:endParaRPr lang="en-GB" dirty="0" smtClean="0"/>
          </a:p>
          <a:p>
            <a:r>
              <a:rPr lang="en-GB" b="1" dirty="0" smtClean="0"/>
              <a:t>An external expansion of the IO framework</a:t>
            </a:r>
            <a:r>
              <a:rPr lang="en-GB" dirty="0" smtClean="0"/>
              <a:t> can also be considered to incorporate the environmental impacts, assuming a proportional relation between the output of the sectors and the corresponding impact levels. </a:t>
            </a:r>
            <a:endParaRPr lang="pt-PT" dirty="0" smtClean="0"/>
          </a:p>
          <a:p>
            <a:endParaRPr lang="en-GB" dirty="0" smtClean="0"/>
          </a:p>
          <a:p>
            <a:endParaRPr lang="pt-PT" dirty="0"/>
          </a:p>
        </p:txBody>
      </p:sp>
      <p:sp>
        <p:nvSpPr>
          <p:cNvPr id="6" name="Marcador de Posição do Número do Diapositivo 5"/>
          <p:cNvSpPr>
            <a:spLocks noGrp="1"/>
          </p:cNvSpPr>
          <p:nvPr>
            <p:ph type="sldNum" sz="quarter" idx="12"/>
          </p:nvPr>
        </p:nvSpPr>
        <p:spPr/>
        <p:txBody>
          <a:bodyPr/>
          <a:lstStyle/>
          <a:p>
            <a:fld id="{FF25B18E-F4F2-4D2B-B7C3-AE7A56E057AB}" type="slidenum">
              <a:rPr lang="pt-PT" smtClean="0"/>
              <a:pPr/>
              <a:t>17</a:t>
            </a:fld>
            <a:endParaRPr lang="pt-PT"/>
          </a:p>
        </p:txBody>
      </p:sp>
      <p:sp>
        <p:nvSpPr>
          <p:cNvPr id="7" name="Marcador de Posição do Rodapé 6"/>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b="1" dirty="0" smtClean="0"/>
              <a:t>Some basic </a:t>
            </a:r>
            <a:r>
              <a:rPr lang="pt-PT" b="1" dirty="0" err="1" smtClean="0"/>
              <a:t>features</a:t>
            </a:r>
            <a:r>
              <a:rPr lang="pt-PT" b="1" dirty="0" smtClean="0"/>
              <a:t> </a:t>
            </a:r>
            <a:r>
              <a:rPr lang="pt-PT" b="1" dirty="0" err="1" smtClean="0"/>
              <a:t>on</a:t>
            </a:r>
            <a:r>
              <a:rPr lang="pt-PT" b="1" dirty="0" smtClean="0"/>
              <a:t> IO</a:t>
            </a:r>
            <a:endParaRPr lang="pt-PT" b="1" dirty="0"/>
          </a:p>
        </p:txBody>
      </p:sp>
      <p:sp>
        <p:nvSpPr>
          <p:cNvPr id="3" name="Marcador de Posição de Conteúdo 2"/>
          <p:cNvSpPr>
            <a:spLocks noGrp="1"/>
          </p:cNvSpPr>
          <p:nvPr>
            <p:ph idx="1"/>
          </p:nvPr>
        </p:nvSpPr>
        <p:spPr/>
        <p:txBody>
          <a:bodyPr>
            <a:normAutofit fontScale="77500" lnSpcReduction="20000"/>
          </a:bodyPr>
          <a:lstStyle/>
          <a:p>
            <a:r>
              <a:rPr lang="en-GB" dirty="0" smtClean="0"/>
              <a:t>A very simple approach to accounting for pollution generation associated with inter-industry activity is to first assume a </a:t>
            </a:r>
            <a:r>
              <a:rPr lang="en-GB" b="1" dirty="0" smtClean="0"/>
              <a:t>matrix of pollution output or direct impact coefficients</a:t>
            </a:r>
            <a:r>
              <a:rPr lang="en-GB" dirty="0" smtClean="0"/>
              <a:t>, R, where each generic element, </a:t>
            </a:r>
            <a:r>
              <a:rPr lang="en-GB" dirty="0" err="1" smtClean="0"/>
              <a:t>r</a:t>
            </a:r>
            <a:r>
              <a:rPr lang="en-GB" baseline="-25000" dirty="0" err="1" smtClean="0"/>
              <a:t>kj</a:t>
            </a:r>
            <a:r>
              <a:rPr lang="en-GB" dirty="0" smtClean="0"/>
              <a:t>, is the amount of pollutant type k, generated per monetary unit of industry </a:t>
            </a:r>
            <a:r>
              <a:rPr lang="en-GB" dirty="0" err="1" smtClean="0"/>
              <a:t>j’s</a:t>
            </a:r>
            <a:r>
              <a:rPr lang="en-GB" dirty="0" smtClean="0"/>
              <a:t> output. Therefore, the level of pollution associated with a given vector of total outputs can be expressed as:</a:t>
            </a:r>
            <a:endParaRPr lang="pt-PT" dirty="0" smtClean="0"/>
          </a:p>
          <a:p>
            <a:pPr>
              <a:buNone/>
            </a:pPr>
            <a:endParaRPr lang="en-GB" b="1" dirty="0" smtClean="0"/>
          </a:p>
          <a:p>
            <a:pPr>
              <a:buNone/>
            </a:pPr>
            <a:r>
              <a:rPr lang="en-GB" b="1" dirty="0" smtClean="0"/>
              <a:t>	r</a:t>
            </a:r>
            <a:r>
              <a:rPr lang="en-GB" dirty="0" smtClean="0"/>
              <a:t> = R</a:t>
            </a:r>
            <a:r>
              <a:rPr lang="en-GB" b="1" dirty="0" smtClean="0"/>
              <a:t>x</a:t>
            </a:r>
            <a:r>
              <a:rPr lang="en-GB" dirty="0" smtClean="0"/>
              <a:t>                                                                                                               (7)</a:t>
            </a:r>
            <a:endParaRPr lang="pt-PT" dirty="0" smtClean="0"/>
          </a:p>
          <a:p>
            <a:endParaRPr lang="en-GB" dirty="0" smtClean="0"/>
          </a:p>
          <a:p>
            <a:r>
              <a:rPr lang="en-GB" dirty="0" smtClean="0"/>
              <a:t>where </a:t>
            </a:r>
            <a:r>
              <a:rPr lang="en-GB" b="1" dirty="0" smtClean="0"/>
              <a:t>r</a:t>
            </a:r>
            <a:r>
              <a:rPr lang="en-GB" dirty="0" smtClean="0"/>
              <a:t> is the vector of pollution levels. </a:t>
            </a:r>
          </a:p>
          <a:p>
            <a:endParaRPr lang="en-GB" dirty="0" smtClean="0"/>
          </a:p>
          <a:p>
            <a:r>
              <a:rPr lang="en-GB" dirty="0" smtClean="0"/>
              <a:t>Thus, by considering (6) and (7) we can compute vector </a:t>
            </a:r>
            <a:r>
              <a:rPr lang="en-GB" b="1" dirty="0" smtClean="0"/>
              <a:t>r</a:t>
            </a:r>
            <a:r>
              <a:rPr lang="en-GB" dirty="0" smtClean="0"/>
              <a:t> as a function of final demand, that is, the total pollution of each type generated by the economy directly and indirectly in supporting that final demand:</a:t>
            </a:r>
            <a:endParaRPr lang="pt-PT" dirty="0" smtClean="0"/>
          </a:p>
          <a:p>
            <a:endParaRPr lang="en-GB" b="1" dirty="0" smtClean="0"/>
          </a:p>
          <a:p>
            <a:pPr>
              <a:buNone/>
            </a:pPr>
            <a:r>
              <a:rPr lang="en-GB" b="1" dirty="0" smtClean="0"/>
              <a:t>	r</a:t>
            </a:r>
            <a:r>
              <a:rPr lang="en-GB" dirty="0" smtClean="0"/>
              <a:t> = R (I – A)</a:t>
            </a:r>
            <a:r>
              <a:rPr lang="en-GB" baseline="30000" dirty="0" smtClean="0"/>
              <a:t>-1</a:t>
            </a:r>
            <a:r>
              <a:rPr lang="en-GB" b="1" dirty="0" smtClean="0"/>
              <a:t>y</a:t>
            </a:r>
            <a:r>
              <a:rPr lang="en-GB" dirty="0" smtClean="0"/>
              <a:t>,                                                                                                 (8)</a:t>
            </a:r>
            <a:endParaRPr lang="pt-PT" dirty="0" smtClean="0"/>
          </a:p>
          <a:p>
            <a:endParaRPr lang="en-GB" dirty="0" smtClean="0"/>
          </a:p>
          <a:p>
            <a:r>
              <a:rPr lang="en-GB" dirty="0" smtClean="0"/>
              <a:t>Finally, from (8) we can interpret R (I – A)</a:t>
            </a:r>
            <a:r>
              <a:rPr lang="en-GB" baseline="30000" dirty="0" smtClean="0"/>
              <a:t>-1</a:t>
            </a:r>
            <a:r>
              <a:rPr lang="en-GB" dirty="0" smtClean="0"/>
              <a:t> as a </a:t>
            </a:r>
            <a:r>
              <a:rPr lang="en-GB" b="1" dirty="0" smtClean="0"/>
              <a:t>matrix of total environmental impact coefficients</a:t>
            </a:r>
            <a:r>
              <a:rPr lang="en-GB" dirty="0" smtClean="0"/>
              <a:t>; that is, an element of this matrix is the total pollution impact generated per monetary unit of final demand presented to the economy.</a:t>
            </a:r>
            <a:endParaRPr lang="pt-PT" dirty="0" smtClean="0"/>
          </a:p>
          <a:p>
            <a:endParaRPr lang="pt-PT" dirty="0"/>
          </a:p>
        </p:txBody>
      </p:sp>
      <p:sp>
        <p:nvSpPr>
          <p:cNvPr id="6" name="Marcador de Posição do Número do Diapositivo 5"/>
          <p:cNvSpPr>
            <a:spLocks noGrp="1"/>
          </p:cNvSpPr>
          <p:nvPr>
            <p:ph type="sldNum" sz="quarter" idx="12"/>
          </p:nvPr>
        </p:nvSpPr>
        <p:spPr/>
        <p:txBody>
          <a:bodyPr/>
          <a:lstStyle/>
          <a:p>
            <a:fld id="{FF25B18E-F4F2-4D2B-B7C3-AE7A56E057AB}" type="slidenum">
              <a:rPr lang="pt-PT" smtClean="0"/>
              <a:pPr/>
              <a:t>18</a:t>
            </a:fld>
            <a:endParaRPr lang="pt-PT"/>
          </a:p>
        </p:txBody>
      </p:sp>
      <p:sp>
        <p:nvSpPr>
          <p:cNvPr id="7" name="Marcador de Posição do Rodapé 6"/>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sz="3000" b="1" dirty="0" smtClean="0"/>
              <a:t>Theoretical underpinning of IO MOLP models</a:t>
            </a:r>
            <a:endParaRPr lang="pt-PT" sz="3000" dirty="0"/>
          </a:p>
        </p:txBody>
      </p:sp>
      <p:sp>
        <p:nvSpPr>
          <p:cNvPr id="3" name="Marcador de Posição de Conteúdo 2"/>
          <p:cNvSpPr>
            <a:spLocks noGrp="1"/>
          </p:cNvSpPr>
          <p:nvPr>
            <p:ph idx="1"/>
          </p:nvPr>
        </p:nvSpPr>
        <p:spPr/>
        <p:txBody>
          <a:bodyPr>
            <a:normAutofit/>
          </a:bodyPr>
          <a:lstStyle/>
          <a:p>
            <a:r>
              <a:rPr lang="en-GB" dirty="0" smtClean="0"/>
              <a:t>Until now we developed the </a:t>
            </a:r>
            <a:r>
              <a:rPr lang="en-GB" b="1" dirty="0" smtClean="0"/>
              <a:t>basic IO framework </a:t>
            </a:r>
            <a:r>
              <a:rPr lang="en-GB" dirty="0" smtClean="0"/>
              <a:t>as the solution of a </a:t>
            </a:r>
            <a:r>
              <a:rPr lang="en-GB" b="1" dirty="0" smtClean="0"/>
              <a:t>system of n linear equations </a:t>
            </a:r>
            <a:r>
              <a:rPr lang="en-GB" dirty="0" smtClean="0"/>
              <a:t>with n unknowns leading to a unique solution. </a:t>
            </a:r>
          </a:p>
          <a:p>
            <a:endParaRPr lang="en-GB" dirty="0" smtClean="0"/>
          </a:p>
          <a:p>
            <a:r>
              <a:rPr lang="en-GB" dirty="0" smtClean="0"/>
              <a:t>The </a:t>
            </a:r>
            <a:r>
              <a:rPr lang="en-GB" b="1" dirty="0" smtClean="0"/>
              <a:t>advantage </a:t>
            </a:r>
            <a:r>
              <a:rPr lang="en-GB" dirty="0" smtClean="0"/>
              <a:t>of the IO approach lies in its </a:t>
            </a:r>
            <a:r>
              <a:rPr lang="en-GB" b="1" dirty="0" smtClean="0"/>
              <a:t>mathematical simplicity</a:t>
            </a:r>
            <a:r>
              <a:rPr lang="en-GB" dirty="0" smtClean="0"/>
              <a:t>, making its use practical for planning purposes. </a:t>
            </a:r>
          </a:p>
          <a:p>
            <a:endParaRPr lang="en-GB" dirty="0" smtClean="0"/>
          </a:p>
          <a:p>
            <a:r>
              <a:rPr lang="en-GB" dirty="0" smtClean="0"/>
              <a:t>In general, when using </a:t>
            </a:r>
            <a:r>
              <a:rPr lang="en-GB" b="1" dirty="0" smtClean="0"/>
              <a:t>IO analysis for planning applications</a:t>
            </a:r>
            <a:r>
              <a:rPr lang="en-GB" dirty="0" smtClean="0"/>
              <a:t>, the optimization (maximization or minimization) of some objective function related to inter-industry activity is usually considered. </a:t>
            </a:r>
          </a:p>
          <a:p>
            <a:endParaRPr lang="pt-PT" dirty="0"/>
          </a:p>
        </p:txBody>
      </p:sp>
      <p:sp>
        <p:nvSpPr>
          <p:cNvPr id="6" name="Marcador de Posição do Número do Diapositivo 5"/>
          <p:cNvSpPr>
            <a:spLocks noGrp="1"/>
          </p:cNvSpPr>
          <p:nvPr>
            <p:ph type="sldNum" sz="quarter" idx="12"/>
          </p:nvPr>
        </p:nvSpPr>
        <p:spPr/>
        <p:txBody>
          <a:bodyPr/>
          <a:lstStyle/>
          <a:p>
            <a:fld id="{FF25B18E-F4F2-4D2B-B7C3-AE7A56E057AB}" type="slidenum">
              <a:rPr lang="pt-PT" smtClean="0"/>
              <a:pPr/>
              <a:t>19</a:t>
            </a:fld>
            <a:endParaRPr lang="pt-PT"/>
          </a:p>
        </p:txBody>
      </p:sp>
      <p:sp>
        <p:nvSpPr>
          <p:cNvPr id="7" name="Marcador de Posição do Rodapé 6"/>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PT" b="1" dirty="0" err="1" smtClean="0"/>
              <a:t>Outline</a:t>
            </a:r>
            <a:endParaRPr lang="pt-PT" b="1" dirty="0"/>
          </a:p>
        </p:txBody>
      </p:sp>
      <p:sp>
        <p:nvSpPr>
          <p:cNvPr id="3" name="Marcador de Posição de Conteúdo 2"/>
          <p:cNvSpPr>
            <a:spLocks noGrp="1"/>
          </p:cNvSpPr>
          <p:nvPr>
            <p:ph idx="1"/>
          </p:nvPr>
        </p:nvSpPr>
        <p:spPr/>
        <p:txBody>
          <a:bodyPr>
            <a:normAutofit/>
          </a:bodyPr>
          <a:lstStyle/>
          <a:p>
            <a:r>
              <a:rPr lang="en-US" b="1" dirty="0" smtClean="0"/>
              <a:t>The Energy Sector and OR</a:t>
            </a:r>
          </a:p>
          <a:p>
            <a:pPr lvl="1"/>
            <a:r>
              <a:rPr lang="en-US" b="1" dirty="0" smtClean="0"/>
              <a:t>Energy-Environment-Economy models</a:t>
            </a:r>
          </a:p>
          <a:p>
            <a:pPr lvl="2"/>
            <a:r>
              <a:rPr lang="en-US" b="1" dirty="0" smtClean="0"/>
              <a:t>IO MOLP models (why?)</a:t>
            </a:r>
          </a:p>
          <a:p>
            <a:pPr lvl="3"/>
            <a:r>
              <a:rPr lang="en-US" b="1" dirty="0" smtClean="0"/>
              <a:t>Some basic features on IO</a:t>
            </a:r>
          </a:p>
          <a:p>
            <a:pPr lvl="3"/>
            <a:r>
              <a:rPr lang="en-US" b="1" dirty="0" smtClean="0"/>
              <a:t>Theoretical underpinning of </a:t>
            </a:r>
            <a:r>
              <a:rPr lang="en-GB" b="1" dirty="0" smtClean="0"/>
              <a:t>IO MOLP models</a:t>
            </a:r>
          </a:p>
          <a:p>
            <a:pPr lvl="3"/>
            <a:r>
              <a:rPr lang="en-GB" b="1" dirty="0" smtClean="0"/>
              <a:t>IO hybrid approaches </a:t>
            </a:r>
          </a:p>
          <a:p>
            <a:pPr lvl="3"/>
            <a:r>
              <a:rPr lang="en-GB" b="1" dirty="0" smtClean="0"/>
              <a:t>Uncertainty handling of IO MOLP models</a:t>
            </a:r>
          </a:p>
          <a:p>
            <a:pPr lvl="3"/>
            <a:r>
              <a:rPr lang="en-GB" b="1" dirty="0" smtClean="0"/>
              <a:t>A review on IO MOLP models</a:t>
            </a:r>
          </a:p>
          <a:p>
            <a:pPr lvl="4"/>
            <a:r>
              <a:rPr lang="en-GB" b="1" dirty="0" smtClean="0"/>
              <a:t>IO LP models</a:t>
            </a:r>
          </a:p>
          <a:p>
            <a:pPr lvl="4"/>
            <a:r>
              <a:rPr lang="en-GB" b="1" dirty="0" smtClean="0"/>
              <a:t>IO MOLP models</a:t>
            </a:r>
          </a:p>
          <a:p>
            <a:pPr lvl="4"/>
            <a:r>
              <a:rPr lang="en-GB" b="1" dirty="0" smtClean="0"/>
              <a:t>IO LP and IO MOLP with uncertainty handling techniques</a:t>
            </a:r>
          </a:p>
          <a:p>
            <a:pPr lvl="4"/>
            <a:r>
              <a:rPr lang="en-GB" b="1" dirty="0" smtClean="0"/>
              <a:t>LP dynamic IO models and MOLP dynamic IO models </a:t>
            </a:r>
          </a:p>
          <a:p>
            <a:pPr lvl="4"/>
            <a:r>
              <a:rPr lang="en-GB" b="1" dirty="0" smtClean="0"/>
              <a:t>IO LP and IO MOLP with Data Envelopment Analysis (DEA)</a:t>
            </a:r>
          </a:p>
          <a:p>
            <a:pPr lvl="4"/>
            <a:r>
              <a:rPr lang="en-GB" b="1" dirty="0" smtClean="0"/>
              <a:t>MOLP techniques for updating the IO matrix</a:t>
            </a:r>
          </a:p>
          <a:p>
            <a:pPr lvl="2"/>
            <a:r>
              <a:rPr lang="en-GB" b="1" dirty="0" smtClean="0"/>
              <a:t>Conclusions</a:t>
            </a:r>
            <a:endParaRPr lang="pt-PT" b="1" dirty="0" smtClean="0"/>
          </a:p>
          <a:p>
            <a:pPr lvl="4"/>
            <a:endParaRPr lang="pt-PT" dirty="0" smtClean="0"/>
          </a:p>
          <a:p>
            <a:endParaRPr lang="pt-PT" sz="2400" dirty="0" smtClean="0"/>
          </a:p>
          <a:p>
            <a:pPr lvl="4"/>
            <a:endParaRPr lang="en-GB" dirty="0" smtClean="0"/>
          </a:p>
          <a:p>
            <a:pPr lvl="4"/>
            <a:endParaRPr lang="pt-PT" dirty="0" smtClean="0"/>
          </a:p>
          <a:p>
            <a:pPr lvl="4"/>
            <a:endParaRPr lang="pt-PT" dirty="0" smtClean="0"/>
          </a:p>
          <a:p>
            <a:endParaRPr lang="pt-PT" sz="2400" dirty="0" smtClean="0"/>
          </a:p>
          <a:p>
            <a:pPr lvl="3"/>
            <a:endParaRPr lang="pt-PT" dirty="0" smtClean="0"/>
          </a:p>
          <a:p>
            <a:pPr lvl="3"/>
            <a:endParaRPr lang="pt-PT" dirty="0" smtClean="0"/>
          </a:p>
          <a:p>
            <a:pPr lvl="3"/>
            <a:endParaRPr lang="en-US" dirty="0" smtClean="0"/>
          </a:p>
          <a:p>
            <a:pPr lvl="2"/>
            <a:endParaRPr lang="en-US" dirty="0" smtClean="0"/>
          </a:p>
          <a:p>
            <a:pPr lvl="1"/>
            <a:endParaRPr lang="en-US" dirty="0" smtClean="0"/>
          </a:p>
          <a:p>
            <a:endParaRPr lang="en-US" dirty="0" smtClean="0"/>
          </a:p>
          <a:p>
            <a:endParaRPr lang="en-US" dirty="0" smtClean="0"/>
          </a:p>
          <a:p>
            <a:endParaRPr lang="en-US" dirty="0" smtClean="0"/>
          </a:p>
        </p:txBody>
      </p:sp>
      <p:sp>
        <p:nvSpPr>
          <p:cNvPr id="6" name="Marcador de Posição do Número do Diapositivo 5"/>
          <p:cNvSpPr>
            <a:spLocks noGrp="1"/>
          </p:cNvSpPr>
          <p:nvPr>
            <p:ph type="sldNum" sz="quarter" idx="12"/>
          </p:nvPr>
        </p:nvSpPr>
        <p:spPr/>
        <p:txBody>
          <a:bodyPr/>
          <a:lstStyle/>
          <a:p>
            <a:fld id="{FF25B18E-F4F2-4D2B-B7C3-AE7A56E057AB}" type="slidenum">
              <a:rPr lang="pt-PT" smtClean="0"/>
              <a:pPr/>
              <a:t>2</a:t>
            </a:fld>
            <a:endParaRPr lang="pt-PT"/>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sz="3000" b="1" dirty="0" smtClean="0"/>
              <a:t>Theoretical underpinning of IO MOLP models</a:t>
            </a:r>
            <a:endParaRPr lang="pt-PT" sz="3000" dirty="0"/>
          </a:p>
        </p:txBody>
      </p:sp>
      <p:sp>
        <p:nvSpPr>
          <p:cNvPr id="3" name="Marcador de Posição de Conteúdo 2"/>
          <p:cNvSpPr>
            <a:spLocks noGrp="1"/>
          </p:cNvSpPr>
          <p:nvPr>
            <p:ph idx="1"/>
          </p:nvPr>
        </p:nvSpPr>
        <p:spPr/>
        <p:txBody>
          <a:bodyPr>
            <a:normAutofit fontScale="85000" lnSpcReduction="20000"/>
          </a:bodyPr>
          <a:lstStyle/>
          <a:p>
            <a:r>
              <a:rPr lang="en-GB" dirty="0" smtClean="0"/>
              <a:t>According to the IO model addressed previously, the left hand side of equation (6), states that net production of goods and services in an economy should equal final demand. However, this assumption may be relaxed to state that </a:t>
            </a:r>
            <a:r>
              <a:rPr lang="en-GB" b="1" dirty="0" smtClean="0"/>
              <a:t>net production of goods and services should be greater or equal than final demand</a:t>
            </a:r>
            <a:r>
              <a:rPr lang="en-GB" dirty="0" smtClean="0"/>
              <a:t>:</a:t>
            </a:r>
            <a:endParaRPr lang="pt-PT" dirty="0" smtClean="0"/>
          </a:p>
          <a:p>
            <a:pPr>
              <a:buNone/>
            </a:pPr>
            <a:endParaRPr lang="en-GB" dirty="0" smtClean="0"/>
          </a:p>
          <a:p>
            <a:pPr>
              <a:buNone/>
            </a:pPr>
            <a:r>
              <a:rPr lang="en-GB" dirty="0" smtClean="0"/>
              <a:t>	(I – A)</a:t>
            </a:r>
            <a:r>
              <a:rPr lang="en-GB" b="1" dirty="0" smtClean="0"/>
              <a:t>x</a:t>
            </a:r>
            <a:r>
              <a:rPr lang="en-GB" dirty="0" smtClean="0"/>
              <a:t> </a:t>
            </a:r>
            <a:r>
              <a:rPr lang="en-GB" dirty="0" smtClean="0">
                <a:sym typeface="Symbol"/>
              </a:rPr>
              <a:t></a:t>
            </a:r>
            <a:r>
              <a:rPr lang="en-GB" dirty="0" smtClean="0"/>
              <a:t> </a:t>
            </a:r>
            <a:r>
              <a:rPr lang="en-GB" b="1" dirty="0" smtClean="0"/>
              <a:t>y</a:t>
            </a:r>
            <a:r>
              <a:rPr lang="en-GB" dirty="0" smtClean="0"/>
              <a:t>.                                                                                 (9)</a:t>
            </a:r>
            <a:endParaRPr lang="pt-PT" dirty="0" smtClean="0"/>
          </a:p>
          <a:p>
            <a:endParaRPr lang="en-GB" dirty="0" smtClean="0"/>
          </a:p>
          <a:p>
            <a:r>
              <a:rPr lang="en-GB" dirty="0" smtClean="0"/>
              <a:t>When </a:t>
            </a:r>
            <a:r>
              <a:rPr lang="en-GB" b="1" dirty="0" smtClean="0"/>
              <a:t>competing imports</a:t>
            </a:r>
            <a:r>
              <a:rPr lang="en-GB" dirty="0" smtClean="0"/>
              <a:t> (of close substitutes of domestic goods or services) are explicitly considered the </a:t>
            </a:r>
            <a:r>
              <a:rPr lang="en-GB" dirty="0" err="1" smtClean="0"/>
              <a:t>intersectoral</a:t>
            </a:r>
            <a:r>
              <a:rPr lang="en-GB" dirty="0" smtClean="0"/>
              <a:t> flows contain both imported or domestically produced goods and services. Therefore, it is necessary to make adjustments to determine the correct domestic output, by treating competing imports as negative exports (Leontief 1985). Therefore (6) might be replaced by:</a:t>
            </a:r>
            <a:endParaRPr lang="pt-PT" dirty="0" smtClean="0"/>
          </a:p>
          <a:p>
            <a:pPr>
              <a:buNone/>
            </a:pPr>
            <a:r>
              <a:rPr lang="en-GB" b="1" dirty="0" smtClean="0"/>
              <a:t>	</a:t>
            </a:r>
          </a:p>
          <a:p>
            <a:pPr>
              <a:buNone/>
            </a:pPr>
            <a:r>
              <a:rPr lang="en-GB" b="1" dirty="0" smtClean="0"/>
              <a:t>	x</a:t>
            </a:r>
            <a:r>
              <a:rPr lang="en-GB" dirty="0" smtClean="0"/>
              <a:t> = </a:t>
            </a:r>
            <a:r>
              <a:rPr lang="en-GB" dirty="0" err="1" smtClean="0"/>
              <a:t>A</a:t>
            </a:r>
            <a:r>
              <a:rPr lang="en-GB" b="1" dirty="0" err="1" smtClean="0"/>
              <a:t>x</a:t>
            </a:r>
            <a:r>
              <a:rPr lang="en-GB" dirty="0" smtClean="0"/>
              <a:t> + </a:t>
            </a:r>
            <a:r>
              <a:rPr lang="en-GB" b="1" dirty="0" smtClean="0"/>
              <a:t>y</a:t>
            </a:r>
            <a:r>
              <a:rPr lang="en-GB" dirty="0" smtClean="0"/>
              <a:t> –</a:t>
            </a:r>
            <a:r>
              <a:rPr lang="en-GB" b="1" dirty="0" smtClean="0"/>
              <a:t>m</a:t>
            </a:r>
            <a:r>
              <a:rPr lang="en-GB" baseline="30000" dirty="0" smtClean="0"/>
              <a:t>c</a:t>
            </a:r>
            <a:r>
              <a:rPr lang="en-GB" b="1" dirty="0" smtClean="0"/>
              <a:t> </a:t>
            </a:r>
            <a:r>
              <a:rPr lang="en-GB" dirty="0" smtClean="0">
                <a:sym typeface="Symbol"/>
              </a:rPr>
              <a:t></a:t>
            </a:r>
            <a:r>
              <a:rPr lang="en-GB" dirty="0" smtClean="0"/>
              <a:t> </a:t>
            </a:r>
            <a:r>
              <a:rPr lang="en-GB" b="1" dirty="0" smtClean="0"/>
              <a:t>x</a:t>
            </a:r>
            <a:r>
              <a:rPr lang="en-GB" dirty="0" smtClean="0"/>
              <a:t> = (I – A)</a:t>
            </a:r>
            <a:r>
              <a:rPr lang="en-GB" baseline="30000" dirty="0" smtClean="0"/>
              <a:t>-1</a:t>
            </a:r>
            <a:r>
              <a:rPr lang="en-GB" b="1" dirty="0" smtClean="0"/>
              <a:t> </a:t>
            </a:r>
            <a:r>
              <a:rPr lang="en-GB" dirty="0" smtClean="0"/>
              <a:t>(</a:t>
            </a:r>
            <a:r>
              <a:rPr lang="en-GB" b="1" dirty="0" smtClean="0"/>
              <a:t>y</a:t>
            </a:r>
            <a:r>
              <a:rPr lang="en-GB" dirty="0" smtClean="0"/>
              <a:t> – </a:t>
            </a:r>
            <a:r>
              <a:rPr lang="en-GB" b="1" dirty="0" smtClean="0"/>
              <a:t>m</a:t>
            </a:r>
            <a:r>
              <a:rPr lang="en-GB" baseline="30000" dirty="0" smtClean="0"/>
              <a:t>c</a:t>
            </a:r>
            <a:r>
              <a:rPr lang="en-GB" dirty="0" smtClean="0"/>
              <a:t>),                                  (10)</a:t>
            </a:r>
            <a:endParaRPr lang="pt-PT" dirty="0" smtClean="0"/>
          </a:p>
          <a:p>
            <a:endParaRPr lang="en-GB" dirty="0" smtClean="0"/>
          </a:p>
          <a:p>
            <a:r>
              <a:rPr lang="en-GB" dirty="0" smtClean="0"/>
              <a:t>where </a:t>
            </a:r>
            <a:r>
              <a:rPr lang="en-GB" b="1" dirty="0" smtClean="0"/>
              <a:t>m</a:t>
            </a:r>
            <a:r>
              <a:rPr lang="en-GB" baseline="30000" dirty="0" smtClean="0"/>
              <a:t>c</a:t>
            </a:r>
            <a:r>
              <a:rPr lang="en-GB" dirty="0" smtClean="0"/>
              <a:t> is the column vector of competing imports.</a:t>
            </a:r>
            <a:endParaRPr lang="pt-PT" dirty="0" smtClean="0"/>
          </a:p>
          <a:p>
            <a:endParaRPr lang="pt-PT" dirty="0"/>
          </a:p>
        </p:txBody>
      </p:sp>
      <p:sp>
        <p:nvSpPr>
          <p:cNvPr id="6" name="Marcador de Posição do Número do Diapositivo 5"/>
          <p:cNvSpPr>
            <a:spLocks noGrp="1"/>
          </p:cNvSpPr>
          <p:nvPr>
            <p:ph type="sldNum" sz="quarter" idx="12"/>
          </p:nvPr>
        </p:nvSpPr>
        <p:spPr/>
        <p:txBody>
          <a:bodyPr/>
          <a:lstStyle/>
          <a:p>
            <a:fld id="{FF25B18E-F4F2-4D2B-B7C3-AE7A56E057AB}" type="slidenum">
              <a:rPr lang="pt-PT" smtClean="0"/>
              <a:pPr/>
              <a:t>20</a:t>
            </a:fld>
            <a:endParaRPr lang="pt-PT"/>
          </a:p>
        </p:txBody>
      </p:sp>
      <p:sp>
        <p:nvSpPr>
          <p:cNvPr id="7" name="Marcador de Posição do Rodapé 6"/>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sz="3000" b="1" dirty="0" smtClean="0"/>
              <a:t>Theoretical underpinning of IO MOLP models</a:t>
            </a:r>
            <a:endParaRPr lang="pt-PT" sz="3000" dirty="0"/>
          </a:p>
        </p:txBody>
      </p:sp>
      <p:sp>
        <p:nvSpPr>
          <p:cNvPr id="3" name="Marcador de Posição de Conteúdo 2"/>
          <p:cNvSpPr>
            <a:spLocks noGrp="1"/>
          </p:cNvSpPr>
          <p:nvPr>
            <p:ph idx="1"/>
          </p:nvPr>
        </p:nvSpPr>
        <p:spPr/>
        <p:txBody>
          <a:bodyPr>
            <a:normAutofit/>
          </a:bodyPr>
          <a:lstStyle/>
          <a:p>
            <a:r>
              <a:rPr lang="en-GB" dirty="0" smtClean="0"/>
              <a:t>Then, by relaxing (10), (9) is replaced by:</a:t>
            </a:r>
            <a:endParaRPr lang="pt-PT" dirty="0" smtClean="0"/>
          </a:p>
          <a:p>
            <a:pPr>
              <a:buNone/>
            </a:pPr>
            <a:r>
              <a:rPr lang="en-GB" dirty="0" smtClean="0"/>
              <a:t>	</a:t>
            </a:r>
          </a:p>
          <a:p>
            <a:pPr>
              <a:buNone/>
            </a:pPr>
            <a:r>
              <a:rPr lang="en-GB" dirty="0" smtClean="0"/>
              <a:t>	(I</a:t>
            </a:r>
            <a:r>
              <a:rPr lang="en-GB" b="1" dirty="0" smtClean="0"/>
              <a:t> </a:t>
            </a:r>
            <a:r>
              <a:rPr lang="en-GB" dirty="0" smtClean="0"/>
              <a:t>– A)</a:t>
            </a:r>
            <a:r>
              <a:rPr lang="en-GB" b="1" dirty="0" smtClean="0"/>
              <a:t>x+ m</a:t>
            </a:r>
            <a:r>
              <a:rPr lang="en-GB" baseline="30000" dirty="0" smtClean="0"/>
              <a:t>c</a:t>
            </a:r>
            <a:r>
              <a:rPr lang="en-GB" dirty="0" smtClean="0"/>
              <a:t> </a:t>
            </a:r>
            <a:r>
              <a:rPr lang="en-GB" dirty="0" smtClean="0">
                <a:sym typeface="Symbol"/>
              </a:rPr>
              <a:t></a:t>
            </a:r>
            <a:r>
              <a:rPr lang="en-GB" dirty="0" smtClean="0"/>
              <a:t> </a:t>
            </a:r>
            <a:r>
              <a:rPr lang="en-GB" b="1" dirty="0" smtClean="0"/>
              <a:t>y</a:t>
            </a:r>
            <a:r>
              <a:rPr lang="en-GB" dirty="0" smtClean="0"/>
              <a:t>.                                                         (11)</a:t>
            </a:r>
            <a:endParaRPr lang="pt-PT" dirty="0" smtClean="0"/>
          </a:p>
          <a:p>
            <a:endParaRPr lang="en-GB" dirty="0" smtClean="0"/>
          </a:p>
          <a:p>
            <a:r>
              <a:rPr lang="en-GB" dirty="0" smtClean="0"/>
              <a:t>Thus, from (11) it is possible to state that </a:t>
            </a:r>
            <a:r>
              <a:rPr lang="en-GB" b="1" dirty="0" smtClean="0"/>
              <a:t>final demand of a good or service should never exceed the amount available both from net production and imports</a:t>
            </a:r>
            <a:r>
              <a:rPr lang="en-GB" dirty="0" smtClean="0"/>
              <a:t>. </a:t>
            </a:r>
          </a:p>
          <a:p>
            <a:endParaRPr lang="en-GB" dirty="0" smtClean="0"/>
          </a:p>
          <a:p>
            <a:r>
              <a:rPr lang="en-GB" dirty="0" smtClean="0"/>
              <a:t>These are also known as </a:t>
            </a:r>
            <a:r>
              <a:rPr lang="en-GB" b="1" dirty="0" smtClean="0">
                <a:effectLst>
                  <a:outerShdw blurRad="38100" dist="38100" dir="2700000" algn="tl">
                    <a:srgbClr val="000000">
                      <a:alpha val="43137"/>
                    </a:srgbClr>
                  </a:outerShdw>
                </a:effectLst>
              </a:rPr>
              <a:t>the coherence constraints of the IO LP model</a:t>
            </a:r>
            <a:r>
              <a:rPr lang="en-GB" dirty="0"/>
              <a:t>.</a:t>
            </a:r>
            <a:endParaRPr lang="pt-PT" dirty="0" smtClean="0"/>
          </a:p>
          <a:p>
            <a:endParaRPr lang="pt-PT" dirty="0"/>
          </a:p>
        </p:txBody>
      </p:sp>
      <p:sp>
        <p:nvSpPr>
          <p:cNvPr id="6" name="Marcador de Posição do Número do Diapositivo 5"/>
          <p:cNvSpPr>
            <a:spLocks noGrp="1"/>
          </p:cNvSpPr>
          <p:nvPr>
            <p:ph type="sldNum" sz="quarter" idx="12"/>
          </p:nvPr>
        </p:nvSpPr>
        <p:spPr/>
        <p:txBody>
          <a:bodyPr/>
          <a:lstStyle/>
          <a:p>
            <a:fld id="{FF25B18E-F4F2-4D2B-B7C3-AE7A56E057AB}" type="slidenum">
              <a:rPr lang="pt-PT" smtClean="0"/>
              <a:pPr/>
              <a:t>21</a:t>
            </a:fld>
            <a:endParaRPr lang="pt-PT"/>
          </a:p>
        </p:txBody>
      </p:sp>
      <p:sp>
        <p:nvSpPr>
          <p:cNvPr id="7" name="Marcador de Posição do Rodapé 6"/>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sz="3000" b="1" dirty="0" smtClean="0"/>
              <a:t>Theoretical underpinning of IO MOLP models</a:t>
            </a:r>
            <a:endParaRPr lang="pt-PT" sz="3000" dirty="0"/>
          </a:p>
        </p:txBody>
      </p:sp>
      <p:sp>
        <p:nvSpPr>
          <p:cNvPr id="3" name="Marcador de Posição de Conteúdo 2"/>
          <p:cNvSpPr>
            <a:spLocks noGrp="1"/>
          </p:cNvSpPr>
          <p:nvPr>
            <p:ph idx="1"/>
          </p:nvPr>
        </p:nvSpPr>
        <p:spPr/>
        <p:txBody>
          <a:bodyPr>
            <a:normAutofit fontScale="92500" lnSpcReduction="10000"/>
          </a:bodyPr>
          <a:lstStyle/>
          <a:p>
            <a:r>
              <a:rPr lang="en-GB" dirty="0" smtClean="0"/>
              <a:t>If the aim of the DM is to know what is the </a:t>
            </a:r>
            <a:r>
              <a:rPr lang="en-GB" b="1" dirty="0" smtClean="0"/>
              <a:t>minimum value added </a:t>
            </a:r>
            <a:r>
              <a:rPr lang="en-GB" dirty="0" smtClean="0"/>
              <a:t>(or the primary inputs - see (4)), z,</a:t>
            </a:r>
            <a:r>
              <a:rPr lang="en-GB" i="1" dirty="0" smtClean="0"/>
              <a:t> </a:t>
            </a:r>
            <a:r>
              <a:rPr lang="en-GB" b="1" dirty="0" smtClean="0"/>
              <a:t>that satisfies deliveries to final demand </a:t>
            </a:r>
            <a:r>
              <a:rPr lang="en-GB" dirty="0" smtClean="0"/>
              <a:t>,</a:t>
            </a:r>
            <a:r>
              <a:rPr lang="en-GB" b="1" dirty="0" smtClean="0"/>
              <a:t> </a:t>
            </a:r>
            <a:r>
              <a:rPr lang="en-GB" dirty="0" smtClean="0"/>
              <a:t>the following notation is often used in specifying an LP problem:</a:t>
            </a:r>
            <a:endParaRPr lang="pt-PT" dirty="0" smtClean="0"/>
          </a:p>
          <a:p>
            <a:endParaRPr lang="en-GB" dirty="0" smtClean="0"/>
          </a:p>
          <a:p>
            <a:pPr>
              <a:buNone/>
            </a:pPr>
            <a:r>
              <a:rPr lang="en-GB" dirty="0" smtClean="0"/>
              <a:t>	min z = </a:t>
            </a:r>
            <a:r>
              <a:rPr lang="en-GB" b="1" dirty="0" err="1" smtClean="0"/>
              <a:t>w</a:t>
            </a:r>
            <a:r>
              <a:rPr lang="en-GB" baseline="30000" dirty="0" err="1" smtClean="0"/>
              <a:t>T</a:t>
            </a:r>
            <a:r>
              <a:rPr lang="en-GB" b="1" dirty="0" err="1" smtClean="0"/>
              <a:t>x</a:t>
            </a:r>
            <a:r>
              <a:rPr lang="en-GB" dirty="0" smtClean="0"/>
              <a:t>,</a:t>
            </a:r>
            <a:endParaRPr lang="pt-PT" dirty="0" smtClean="0"/>
          </a:p>
          <a:p>
            <a:pPr>
              <a:buNone/>
            </a:pPr>
            <a:r>
              <a:rPr lang="en-GB" dirty="0" smtClean="0"/>
              <a:t>	</a:t>
            </a:r>
            <a:r>
              <a:rPr lang="en-GB" dirty="0" err="1" smtClean="0"/>
              <a:t>s.t</a:t>
            </a:r>
            <a:r>
              <a:rPr lang="en-GB" dirty="0" smtClean="0"/>
              <a:t>. (I – A)</a:t>
            </a:r>
            <a:r>
              <a:rPr lang="en-GB" b="1" dirty="0" smtClean="0"/>
              <a:t>x</a:t>
            </a:r>
            <a:r>
              <a:rPr lang="en-GB" dirty="0" smtClean="0"/>
              <a:t> </a:t>
            </a:r>
            <a:r>
              <a:rPr lang="en-GB" dirty="0" smtClean="0">
                <a:sym typeface="Symbol"/>
              </a:rPr>
              <a:t></a:t>
            </a:r>
            <a:r>
              <a:rPr lang="en-GB" dirty="0" smtClean="0"/>
              <a:t> </a:t>
            </a:r>
            <a:r>
              <a:rPr lang="en-GB" b="1" dirty="0" smtClean="0"/>
              <a:t>y</a:t>
            </a:r>
            <a:r>
              <a:rPr lang="en-GB" dirty="0" smtClean="0"/>
              <a:t>,</a:t>
            </a:r>
            <a:endParaRPr lang="pt-PT" dirty="0" smtClean="0"/>
          </a:p>
          <a:p>
            <a:pPr>
              <a:buNone/>
            </a:pPr>
            <a:r>
              <a:rPr lang="en-GB" b="1" dirty="0" smtClean="0"/>
              <a:t>	x</a:t>
            </a:r>
            <a:r>
              <a:rPr lang="en-GB" dirty="0" smtClean="0"/>
              <a:t> </a:t>
            </a:r>
            <a:r>
              <a:rPr lang="en-GB" dirty="0" smtClean="0">
                <a:sym typeface="Symbol"/>
              </a:rPr>
              <a:t></a:t>
            </a:r>
            <a:r>
              <a:rPr lang="en-GB" dirty="0" smtClean="0"/>
              <a:t> </a:t>
            </a:r>
            <a:r>
              <a:rPr lang="en-GB" b="1" dirty="0" smtClean="0"/>
              <a:t>0</a:t>
            </a:r>
            <a:r>
              <a:rPr lang="en-GB" dirty="0" smtClean="0"/>
              <a:t>,                                                                                                          (12)</a:t>
            </a:r>
            <a:endParaRPr lang="pt-PT" dirty="0" smtClean="0"/>
          </a:p>
          <a:p>
            <a:pPr>
              <a:buNone/>
            </a:pPr>
            <a:endParaRPr lang="en-GB" dirty="0" smtClean="0"/>
          </a:p>
          <a:p>
            <a:pPr>
              <a:buNone/>
            </a:pPr>
            <a:r>
              <a:rPr lang="en-GB" dirty="0" smtClean="0"/>
              <a:t>	where </a:t>
            </a:r>
            <a:r>
              <a:rPr lang="en-GB" b="1" dirty="0" err="1" smtClean="0"/>
              <a:t>w</a:t>
            </a:r>
            <a:r>
              <a:rPr lang="en-GB" baseline="30000" dirty="0" err="1" smtClean="0"/>
              <a:t>T</a:t>
            </a:r>
            <a:r>
              <a:rPr lang="en-GB" dirty="0" smtClean="0"/>
              <a:t> is a row 1x n vector of aggregated primary inputs.</a:t>
            </a:r>
            <a:endParaRPr lang="pt-PT" dirty="0" smtClean="0"/>
          </a:p>
          <a:p>
            <a:endParaRPr lang="en-GB" dirty="0" smtClean="0"/>
          </a:p>
          <a:p>
            <a:r>
              <a:rPr lang="en-GB" dirty="0" smtClean="0"/>
              <a:t>The </a:t>
            </a:r>
            <a:r>
              <a:rPr lang="en-GB" b="1" dirty="0" smtClean="0"/>
              <a:t>optimal solution to this problem satisfies the structural conditions of the IO model</a:t>
            </a:r>
            <a:r>
              <a:rPr lang="en-GB" dirty="0" smtClean="0"/>
              <a:t> and it turns out that minimizing total value added as the objective subject to these conditions is equivalent to the original IO problem. </a:t>
            </a:r>
          </a:p>
          <a:p>
            <a:endParaRPr lang="en-GB" dirty="0" smtClean="0"/>
          </a:p>
        </p:txBody>
      </p:sp>
      <p:sp>
        <p:nvSpPr>
          <p:cNvPr id="6" name="Marcador de Posição do Número do Diapositivo 5"/>
          <p:cNvSpPr>
            <a:spLocks noGrp="1"/>
          </p:cNvSpPr>
          <p:nvPr>
            <p:ph type="sldNum" sz="quarter" idx="12"/>
          </p:nvPr>
        </p:nvSpPr>
        <p:spPr/>
        <p:txBody>
          <a:bodyPr/>
          <a:lstStyle/>
          <a:p>
            <a:fld id="{FF25B18E-F4F2-4D2B-B7C3-AE7A56E057AB}" type="slidenum">
              <a:rPr lang="pt-PT" smtClean="0"/>
              <a:pPr/>
              <a:t>22</a:t>
            </a:fld>
            <a:endParaRPr lang="pt-PT"/>
          </a:p>
        </p:txBody>
      </p:sp>
      <p:sp>
        <p:nvSpPr>
          <p:cNvPr id="7" name="Marcador de Posição do Rodapé 6"/>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sz="3000" b="1" dirty="0" smtClean="0"/>
              <a:t>Theoretical underpinning of IO MOLP models</a:t>
            </a:r>
            <a:endParaRPr lang="pt-PT" sz="3000" dirty="0"/>
          </a:p>
        </p:txBody>
      </p:sp>
      <p:sp>
        <p:nvSpPr>
          <p:cNvPr id="3" name="Marcador de Posição de Conteúdo 2"/>
          <p:cNvSpPr>
            <a:spLocks noGrp="1"/>
          </p:cNvSpPr>
          <p:nvPr>
            <p:ph idx="1"/>
          </p:nvPr>
        </p:nvSpPr>
        <p:spPr/>
        <p:txBody>
          <a:bodyPr>
            <a:normAutofit fontScale="92500"/>
          </a:bodyPr>
          <a:lstStyle/>
          <a:p>
            <a:endParaRPr lang="en-GB" dirty="0" smtClean="0"/>
          </a:p>
          <a:p>
            <a:r>
              <a:rPr lang="en-GB" dirty="0" smtClean="0"/>
              <a:t>However, the DM may be interested in finding combinations of </a:t>
            </a:r>
            <a:r>
              <a:rPr lang="en-GB" b="1" dirty="0" smtClean="0"/>
              <a:t>x</a:t>
            </a:r>
            <a:r>
              <a:rPr lang="en-GB" dirty="0" smtClean="0"/>
              <a:t> that satisfy these structural conditions but </a:t>
            </a:r>
            <a:r>
              <a:rPr lang="en-GB" b="1" dirty="0" smtClean="0"/>
              <a:t>minimize pollution emissions </a:t>
            </a:r>
            <a:r>
              <a:rPr lang="en-GB" dirty="0" smtClean="0"/>
              <a:t>or </a:t>
            </a:r>
            <a:r>
              <a:rPr lang="en-GB" b="1" dirty="0" smtClean="0"/>
              <a:t>energy consumption</a:t>
            </a:r>
            <a:r>
              <a:rPr lang="en-GB" dirty="0" smtClean="0"/>
              <a:t> or perhaps any other factor that is assumed to vary with industry output. </a:t>
            </a:r>
            <a:endParaRPr lang="pt-PT" dirty="0" smtClean="0"/>
          </a:p>
          <a:p>
            <a:endParaRPr lang="en-GB" dirty="0" smtClean="0"/>
          </a:p>
          <a:p>
            <a:r>
              <a:rPr lang="en-GB" b="1" dirty="0" smtClean="0"/>
              <a:t>An important advantage of the IO LP framework is that alternative objective functions and/or additional constraints can be considered as part of the planning problem</a:t>
            </a:r>
            <a:r>
              <a:rPr lang="en-GB" dirty="0" smtClean="0"/>
              <a:t>.</a:t>
            </a:r>
            <a:endParaRPr lang="pt-PT" dirty="0" smtClean="0"/>
          </a:p>
          <a:p>
            <a:endParaRPr lang="en-GB" dirty="0" smtClean="0"/>
          </a:p>
          <a:p>
            <a:r>
              <a:rPr lang="en-GB" dirty="0" smtClean="0"/>
              <a:t>The LP formulation to the generalized IO planning problem provides enough flexibility to include alternative or even multiple objective functions in approaching planning problems. </a:t>
            </a:r>
            <a:endParaRPr lang="pt-PT" dirty="0" smtClean="0"/>
          </a:p>
          <a:p>
            <a:pPr>
              <a:buNone/>
            </a:pPr>
            <a:r>
              <a:rPr lang="en-GB" dirty="0" smtClean="0"/>
              <a:t> </a:t>
            </a:r>
            <a:endParaRPr lang="pt-PT" dirty="0"/>
          </a:p>
        </p:txBody>
      </p:sp>
      <p:sp>
        <p:nvSpPr>
          <p:cNvPr id="6" name="Marcador de Posição do Número do Diapositivo 5"/>
          <p:cNvSpPr>
            <a:spLocks noGrp="1"/>
          </p:cNvSpPr>
          <p:nvPr>
            <p:ph type="sldNum" sz="quarter" idx="12"/>
          </p:nvPr>
        </p:nvSpPr>
        <p:spPr/>
        <p:txBody>
          <a:bodyPr/>
          <a:lstStyle/>
          <a:p>
            <a:fld id="{FF25B18E-F4F2-4D2B-B7C3-AE7A56E057AB}" type="slidenum">
              <a:rPr lang="pt-PT" smtClean="0"/>
              <a:pPr/>
              <a:t>23</a:t>
            </a:fld>
            <a:endParaRPr lang="pt-PT"/>
          </a:p>
        </p:txBody>
      </p:sp>
      <p:sp>
        <p:nvSpPr>
          <p:cNvPr id="7" name="Marcador de Posição do Rodapé 6"/>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b="1" dirty="0" smtClean="0"/>
              <a:t>IO hybrid approaches</a:t>
            </a:r>
            <a:endParaRPr lang="pt-PT" dirty="0"/>
          </a:p>
        </p:txBody>
      </p:sp>
      <p:sp>
        <p:nvSpPr>
          <p:cNvPr id="3" name="Marcador de Posição de Conteúdo 2"/>
          <p:cNvSpPr>
            <a:spLocks noGrp="1"/>
          </p:cNvSpPr>
          <p:nvPr>
            <p:ph idx="1"/>
          </p:nvPr>
        </p:nvSpPr>
        <p:spPr/>
        <p:txBody>
          <a:bodyPr>
            <a:normAutofit lnSpcReduction="10000"/>
          </a:bodyPr>
          <a:lstStyle/>
          <a:p>
            <a:r>
              <a:rPr lang="en-GB" dirty="0" smtClean="0"/>
              <a:t>Some studies also apply IO models</a:t>
            </a:r>
            <a:r>
              <a:rPr lang="en-GB" b="1" dirty="0" smtClean="0"/>
              <a:t> using hybrid frameworks</a:t>
            </a:r>
            <a:r>
              <a:rPr lang="en-GB" dirty="0" smtClean="0"/>
              <a:t> considering </a:t>
            </a:r>
            <a:r>
              <a:rPr lang="en-GB" b="1" dirty="0" smtClean="0"/>
              <a:t>energy flows in physical quantities of energy </a:t>
            </a:r>
            <a:r>
              <a:rPr lang="en-GB" dirty="0" smtClean="0"/>
              <a:t>(</a:t>
            </a:r>
            <a:r>
              <a:rPr lang="en-GB" dirty="0" err="1" smtClean="0"/>
              <a:t>eg</a:t>
            </a:r>
            <a:r>
              <a:rPr lang="en-GB" dirty="0" smtClean="0"/>
              <a:t>. tons of oil equivalent – toe) and all </a:t>
            </a:r>
            <a:r>
              <a:rPr lang="en-GB" b="1" dirty="0" smtClean="0"/>
              <a:t>non-energy sector flows in monetary units</a:t>
            </a:r>
            <a:r>
              <a:rPr lang="en-GB" dirty="0" smtClean="0"/>
              <a:t>. </a:t>
            </a:r>
          </a:p>
          <a:p>
            <a:endParaRPr lang="en-GB" dirty="0" smtClean="0"/>
          </a:p>
          <a:p>
            <a:r>
              <a:rPr lang="en-GB" dirty="0" smtClean="0"/>
              <a:t>Since in general </a:t>
            </a:r>
            <a:r>
              <a:rPr lang="en-GB" b="1" dirty="0" smtClean="0"/>
              <a:t>the energy sectors produce more than one energy product</a:t>
            </a:r>
            <a:r>
              <a:rPr lang="en-GB" dirty="0" smtClean="0"/>
              <a:t>, the problem of how much environmental burden should be attributed to each energy product arises. </a:t>
            </a:r>
          </a:p>
          <a:p>
            <a:endParaRPr lang="en-GB" dirty="0" smtClean="0"/>
          </a:p>
          <a:p>
            <a:r>
              <a:rPr lang="en-GB" dirty="0" smtClean="0"/>
              <a:t>In this case </a:t>
            </a:r>
            <a:r>
              <a:rPr lang="en-GB" b="1" dirty="0" smtClean="0"/>
              <a:t>artificial sectors</a:t>
            </a:r>
            <a:r>
              <a:rPr lang="en-GB" dirty="0" smtClean="0"/>
              <a:t> may be considered to make the distribution of the outputs of the energy producing sectors, thus </a:t>
            </a:r>
            <a:r>
              <a:rPr lang="en-GB" b="1" dirty="0" smtClean="0"/>
              <a:t>enabling to individualize the consumption of each form of energy</a:t>
            </a:r>
            <a:r>
              <a:rPr lang="en-GB" dirty="0" smtClean="0"/>
              <a:t>. This is required, for instance, to compute the corresponding pollutant emissions.</a:t>
            </a:r>
            <a:endParaRPr lang="pt-PT" dirty="0" smtClean="0"/>
          </a:p>
        </p:txBody>
      </p:sp>
      <p:sp>
        <p:nvSpPr>
          <p:cNvPr id="6" name="Marcador de Posição do Número do Diapositivo 5"/>
          <p:cNvSpPr>
            <a:spLocks noGrp="1"/>
          </p:cNvSpPr>
          <p:nvPr>
            <p:ph type="sldNum" sz="quarter" idx="12"/>
          </p:nvPr>
        </p:nvSpPr>
        <p:spPr/>
        <p:txBody>
          <a:bodyPr/>
          <a:lstStyle/>
          <a:p>
            <a:fld id="{FF25B18E-F4F2-4D2B-B7C3-AE7A56E057AB}" type="slidenum">
              <a:rPr lang="pt-PT" smtClean="0"/>
              <a:pPr/>
              <a:t>24</a:t>
            </a:fld>
            <a:endParaRPr lang="pt-PT"/>
          </a:p>
        </p:txBody>
      </p:sp>
      <p:sp>
        <p:nvSpPr>
          <p:cNvPr id="7" name="Marcador de Posição do Rodapé 6"/>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b="1" dirty="0" smtClean="0"/>
              <a:t>IO hybrid approaches</a:t>
            </a:r>
            <a:endParaRPr lang="pt-PT" dirty="0"/>
          </a:p>
        </p:txBody>
      </p:sp>
      <p:sp>
        <p:nvSpPr>
          <p:cNvPr id="3" name="Marcador de Posição de Conteúdo 2"/>
          <p:cNvSpPr>
            <a:spLocks noGrp="1"/>
          </p:cNvSpPr>
          <p:nvPr>
            <p:ph idx="1"/>
          </p:nvPr>
        </p:nvSpPr>
        <p:spPr>
          <a:xfrm>
            <a:off x="539552" y="1412776"/>
            <a:ext cx="7620000" cy="4800600"/>
          </a:xfrm>
        </p:spPr>
        <p:txBody>
          <a:bodyPr>
            <a:normAutofit/>
          </a:bodyPr>
          <a:lstStyle/>
          <a:p>
            <a:r>
              <a:rPr lang="en-GB" sz="1500" dirty="0" smtClean="0"/>
              <a:t>A possible schematic representation of the constraints based on the IO framework of such models is provided in the next Figure.</a:t>
            </a:r>
            <a:endParaRPr lang="pt-PT" sz="1500" dirty="0"/>
          </a:p>
        </p:txBody>
      </p:sp>
      <p:graphicFrame>
        <p:nvGraphicFramePr>
          <p:cNvPr id="6" name="Tabela 5"/>
          <p:cNvGraphicFramePr>
            <a:graphicFrameLocks noGrp="1"/>
          </p:cNvGraphicFramePr>
          <p:nvPr/>
        </p:nvGraphicFramePr>
        <p:xfrm>
          <a:off x="1835696" y="2204864"/>
          <a:ext cx="4569507" cy="4396361"/>
        </p:xfrm>
        <a:graphic>
          <a:graphicData uri="http://schemas.openxmlformats.org/drawingml/2006/table">
            <a:tbl>
              <a:tblPr/>
              <a:tblGrid>
                <a:gridCol w="845257"/>
                <a:gridCol w="845257"/>
                <a:gridCol w="727747"/>
                <a:gridCol w="727747"/>
                <a:gridCol w="539266"/>
                <a:gridCol w="884233"/>
              </a:tblGrid>
              <a:tr h="452879">
                <a:tc>
                  <a:txBody>
                    <a:bodyPr/>
                    <a:lstStyle/>
                    <a:p>
                      <a:pPr algn="ctr">
                        <a:lnSpc>
                          <a:spcPct val="115000"/>
                        </a:lnSpc>
                        <a:spcAft>
                          <a:spcPts val="0"/>
                        </a:spcAft>
                      </a:pPr>
                      <a:endParaRPr lang="pt-PT" sz="1100">
                        <a:latin typeface="+mn-lt"/>
                        <a:ea typeface="Times New Roman"/>
                      </a:endParaRPr>
                    </a:p>
                  </a:txBody>
                  <a:tcPr marL="65635" marR="65635"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b="1">
                          <a:latin typeface="+mn-lt"/>
                          <a:ea typeface="Times New Roman"/>
                        </a:rPr>
                        <a:t>Energy and Non-Energy</a:t>
                      </a:r>
                      <a:endParaRPr lang="pt-PT" sz="1100">
                        <a:latin typeface="+mn-lt"/>
                        <a:ea typeface="Times New Roman"/>
                      </a:endParaRPr>
                    </a:p>
                    <a:p>
                      <a:pPr algn="ctr">
                        <a:lnSpc>
                          <a:spcPct val="115000"/>
                        </a:lnSpc>
                        <a:spcAft>
                          <a:spcPts val="0"/>
                        </a:spcAft>
                      </a:pPr>
                      <a:r>
                        <a:rPr lang="en-GB" sz="900" b="1">
                          <a:latin typeface="+mn-lt"/>
                          <a:ea typeface="Times New Roman"/>
                        </a:rPr>
                        <a:t>branches</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b="1">
                          <a:latin typeface="+mn-lt"/>
                          <a:ea typeface="Times New Roman"/>
                        </a:rPr>
                        <a:t>Final demand</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b="1">
                          <a:latin typeface="+mn-lt"/>
                          <a:ea typeface="Times New Roman"/>
                        </a:rPr>
                        <a:t>Competitive imports</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b="1">
                          <a:latin typeface="+mn-lt"/>
                          <a:ea typeface="Times New Roman"/>
                        </a:rPr>
                        <a:t>National output</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b="1">
                          <a:latin typeface="+mn-lt"/>
                          <a:ea typeface="Times New Roman"/>
                        </a:rPr>
                        <a:t>Constraints</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879">
                <a:tc>
                  <a:txBody>
                    <a:bodyPr/>
                    <a:lstStyle/>
                    <a:p>
                      <a:pPr algn="ctr">
                        <a:lnSpc>
                          <a:spcPct val="115000"/>
                        </a:lnSpc>
                        <a:spcAft>
                          <a:spcPts val="0"/>
                        </a:spcAft>
                      </a:pPr>
                      <a:r>
                        <a:rPr lang="en-GB" sz="900" b="1">
                          <a:latin typeface="+mn-lt"/>
                          <a:ea typeface="Times New Roman"/>
                        </a:rPr>
                        <a:t>Energy and Non-Energy</a:t>
                      </a:r>
                      <a:endParaRPr lang="pt-PT" sz="1100">
                        <a:latin typeface="+mn-lt"/>
                        <a:ea typeface="Times New Roman"/>
                      </a:endParaRPr>
                    </a:p>
                    <a:p>
                      <a:pPr algn="ctr">
                        <a:lnSpc>
                          <a:spcPct val="115000"/>
                        </a:lnSpc>
                        <a:spcAft>
                          <a:spcPts val="0"/>
                        </a:spcAft>
                      </a:pPr>
                      <a:r>
                        <a:rPr lang="en-GB" sz="900" b="1">
                          <a:latin typeface="+mn-lt"/>
                          <a:ea typeface="Times New Roman"/>
                        </a:rPr>
                        <a:t>Branches</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baseline="30000">
                          <a:latin typeface="+mn-lt"/>
                          <a:ea typeface="Times New Roman"/>
                        </a:rPr>
                        <a:t>a)</a:t>
                      </a:r>
                      <a:r>
                        <a:rPr lang="en-GB" sz="900">
                          <a:latin typeface="+mn-lt"/>
                          <a:ea typeface="Times New Roman"/>
                        </a:rPr>
                        <a:t> A</a:t>
                      </a:r>
                      <a:r>
                        <a:rPr lang="en-GB" sz="900" b="1">
                          <a:latin typeface="+mn-lt"/>
                          <a:ea typeface="Times New Roman"/>
                        </a:rPr>
                        <a:t>x</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pt-PT" sz="1100">
                        <a:latin typeface="+mn-lt"/>
                        <a:ea typeface="Times New Roman"/>
                      </a:endParaRPr>
                    </a:p>
                    <a:p>
                      <a:pPr algn="ctr">
                        <a:lnSpc>
                          <a:spcPct val="115000"/>
                        </a:lnSpc>
                        <a:spcAft>
                          <a:spcPts val="0"/>
                        </a:spcAft>
                      </a:pPr>
                      <a:r>
                        <a:rPr lang="en-GB" sz="900" baseline="30000">
                          <a:latin typeface="+mn-lt"/>
                          <a:ea typeface="Times New Roman"/>
                        </a:rPr>
                        <a:t>b) </a:t>
                      </a:r>
                      <a:r>
                        <a:rPr lang="en-GB" sz="900">
                          <a:latin typeface="+mn-lt"/>
                          <a:ea typeface="Times New Roman"/>
                        </a:rPr>
                        <a:t>D</a:t>
                      </a:r>
                      <a:r>
                        <a:rPr lang="en-GB" sz="900" b="1">
                          <a:latin typeface="+mn-lt"/>
                          <a:ea typeface="Times New Roman"/>
                        </a:rPr>
                        <a:t>y</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b="1">
                          <a:latin typeface="+mn-lt"/>
                          <a:ea typeface="Times New Roman"/>
                        </a:rPr>
                        <a:t>m</a:t>
                      </a:r>
                      <a:r>
                        <a:rPr lang="en-GB" sz="900" baseline="30000">
                          <a:latin typeface="+mn-lt"/>
                          <a:ea typeface="Times New Roman"/>
                        </a:rPr>
                        <a:t>c</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b="1">
                          <a:latin typeface="+mn-lt"/>
                          <a:ea typeface="Times New Roman"/>
                        </a:rPr>
                        <a:t>x</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p>
                      <a:pPr algn="ctr">
                        <a:lnSpc>
                          <a:spcPct val="115000"/>
                        </a:lnSpc>
                        <a:spcAft>
                          <a:spcPts val="0"/>
                        </a:spcAft>
                      </a:pPr>
                      <a:r>
                        <a:rPr lang="en-GB" sz="900">
                          <a:latin typeface="+mn-lt"/>
                          <a:ea typeface="Times New Roman"/>
                        </a:rPr>
                        <a:t>A</a:t>
                      </a:r>
                      <a:r>
                        <a:rPr lang="en-GB" sz="900" b="1">
                          <a:latin typeface="+mn-lt"/>
                          <a:ea typeface="Times New Roman"/>
                        </a:rPr>
                        <a:t>x</a:t>
                      </a:r>
                      <a:r>
                        <a:rPr lang="en-GB" sz="900">
                          <a:latin typeface="+mn-lt"/>
                          <a:ea typeface="Times New Roman"/>
                        </a:rPr>
                        <a:t> + </a:t>
                      </a:r>
                      <a:r>
                        <a:rPr lang="en-GB" sz="900" b="1">
                          <a:latin typeface="+mn-lt"/>
                          <a:ea typeface="Times New Roman"/>
                        </a:rPr>
                        <a:t>y</a:t>
                      </a:r>
                      <a:r>
                        <a:rPr lang="en-GB" sz="900">
                          <a:latin typeface="+mn-lt"/>
                          <a:ea typeface="Times New Roman"/>
                        </a:rPr>
                        <a:t> ≤ </a:t>
                      </a:r>
                      <a:br>
                        <a:rPr lang="en-GB" sz="900">
                          <a:latin typeface="+mn-lt"/>
                          <a:ea typeface="Times New Roman"/>
                        </a:rPr>
                      </a:br>
                      <a:r>
                        <a:rPr lang="en-GB" sz="900" b="1">
                          <a:latin typeface="+mn-lt"/>
                          <a:ea typeface="Times New Roman"/>
                        </a:rPr>
                        <a:t>m</a:t>
                      </a:r>
                      <a:r>
                        <a:rPr lang="en-GB" sz="900" baseline="30000">
                          <a:latin typeface="+mn-lt"/>
                          <a:ea typeface="Times New Roman"/>
                        </a:rPr>
                        <a:t>c</a:t>
                      </a:r>
                      <a:r>
                        <a:rPr lang="en-GB" sz="900">
                          <a:latin typeface="+mn-lt"/>
                          <a:ea typeface="Times New Roman"/>
                        </a:rPr>
                        <a:t> + </a:t>
                      </a:r>
                      <a:r>
                        <a:rPr lang="en-GB" sz="900" b="1">
                          <a:latin typeface="+mn-lt"/>
                          <a:ea typeface="Times New Roman"/>
                        </a:rPr>
                        <a:t>x</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879">
                <a:tc>
                  <a:txBody>
                    <a:bodyPr/>
                    <a:lstStyle/>
                    <a:p>
                      <a:pPr algn="ctr">
                        <a:lnSpc>
                          <a:spcPct val="115000"/>
                        </a:lnSpc>
                        <a:spcAft>
                          <a:spcPts val="0"/>
                        </a:spcAft>
                      </a:pPr>
                      <a:r>
                        <a:rPr lang="en-GB" sz="900" b="1">
                          <a:latin typeface="+mn-lt"/>
                          <a:ea typeface="Times New Roman"/>
                        </a:rPr>
                        <a:t>Energy</a:t>
                      </a:r>
                      <a:endParaRPr lang="pt-PT" sz="1100">
                        <a:latin typeface="+mn-lt"/>
                        <a:ea typeface="Times New Roman"/>
                      </a:endParaRPr>
                    </a:p>
                    <a:p>
                      <a:pPr algn="ctr">
                        <a:lnSpc>
                          <a:spcPct val="115000"/>
                        </a:lnSpc>
                        <a:spcAft>
                          <a:spcPts val="0"/>
                        </a:spcAft>
                      </a:pPr>
                      <a:r>
                        <a:rPr lang="en-GB" sz="900" b="1">
                          <a:latin typeface="+mn-lt"/>
                          <a:ea typeface="Times New Roman"/>
                        </a:rPr>
                        <a:t>Branches</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baseline="30000">
                          <a:latin typeface="+mn-lt"/>
                          <a:ea typeface="Times New Roman"/>
                        </a:rPr>
                        <a:t>a)</a:t>
                      </a:r>
                      <a:r>
                        <a:rPr lang="en-GB" sz="900">
                          <a:latin typeface="+mn-lt"/>
                          <a:ea typeface="Times New Roman"/>
                        </a:rPr>
                        <a:t> A</a:t>
                      </a:r>
                      <a:r>
                        <a:rPr lang="en-GB" sz="900" baseline="-25000">
                          <a:latin typeface="+mn-lt"/>
                          <a:ea typeface="Times New Roman"/>
                        </a:rPr>
                        <a:t>E</a:t>
                      </a:r>
                      <a:r>
                        <a:rPr lang="en-GB" sz="900" b="1">
                          <a:latin typeface="+mn-lt"/>
                          <a:ea typeface="Times New Roman"/>
                        </a:rPr>
                        <a:t>x</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pt-PT" sz="1100">
                        <a:latin typeface="+mn-lt"/>
                        <a:ea typeface="Times New Roman"/>
                      </a:endParaRPr>
                    </a:p>
                    <a:p>
                      <a:pPr algn="ctr">
                        <a:lnSpc>
                          <a:spcPct val="115000"/>
                        </a:lnSpc>
                        <a:spcAft>
                          <a:spcPts val="0"/>
                        </a:spcAft>
                      </a:pPr>
                      <a:r>
                        <a:rPr lang="en-GB" sz="900" baseline="30000">
                          <a:latin typeface="+mn-lt"/>
                          <a:ea typeface="Times New Roman"/>
                        </a:rPr>
                        <a:t>b) </a:t>
                      </a:r>
                      <a:r>
                        <a:rPr lang="en-GB" sz="900">
                          <a:latin typeface="+mn-lt"/>
                          <a:ea typeface="Times New Roman"/>
                        </a:rPr>
                        <a:t>D</a:t>
                      </a:r>
                      <a:r>
                        <a:rPr lang="en-GB" sz="900" baseline="-25000">
                          <a:latin typeface="+mn-lt"/>
                          <a:ea typeface="Times New Roman"/>
                        </a:rPr>
                        <a:t>E</a:t>
                      </a:r>
                      <a:r>
                        <a:rPr lang="en-GB" sz="900" b="1">
                          <a:latin typeface="+mn-lt"/>
                          <a:ea typeface="Times New Roman"/>
                        </a:rPr>
                        <a:t>y</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b="1">
                          <a:latin typeface="+mn-lt"/>
                          <a:ea typeface="Times New Roman"/>
                        </a:rPr>
                        <a:t>m</a:t>
                      </a:r>
                      <a:r>
                        <a:rPr lang="en-GB" sz="900" baseline="-25000">
                          <a:latin typeface="+mn-lt"/>
                          <a:ea typeface="Times New Roman"/>
                        </a:rPr>
                        <a:t>E</a:t>
                      </a:r>
                      <a:r>
                        <a:rPr lang="en-GB" sz="900" baseline="30000">
                          <a:latin typeface="+mn-lt"/>
                          <a:ea typeface="Times New Roman"/>
                        </a:rPr>
                        <a:t>c</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b="1">
                          <a:latin typeface="+mn-lt"/>
                          <a:ea typeface="Times New Roman"/>
                        </a:rPr>
                        <a:t>x</a:t>
                      </a:r>
                      <a:r>
                        <a:rPr lang="en-GB" sz="900" baseline="-25000">
                          <a:latin typeface="+mn-lt"/>
                          <a:ea typeface="Times New Roman"/>
                        </a:rPr>
                        <a:t>E</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p>
                      <a:pPr algn="ctr">
                        <a:lnSpc>
                          <a:spcPct val="115000"/>
                        </a:lnSpc>
                        <a:spcAft>
                          <a:spcPts val="0"/>
                        </a:spcAft>
                      </a:pPr>
                      <a:r>
                        <a:rPr lang="en-GB" sz="900">
                          <a:latin typeface="+mn-lt"/>
                          <a:ea typeface="Times New Roman"/>
                        </a:rPr>
                        <a:t>A</a:t>
                      </a:r>
                      <a:r>
                        <a:rPr lang="en-GB" sz="900" baseline="-25000">
                          <a:latin typeface="+mn-lt"/>
                          <a:ea typeface="Times New Roman"/>
                        </a:rPr>
                        <a:t>E</a:t>
                      </a:r>
                      <a:r>
                        <a:rPr lang="en-GB" sz="900" b="1">
                          <a:latin typeface="+mn-lt"/>
                          <a:ea typeface="Times New Roman"/>
                        </a:rPr>
                        <a:t>x</a:t>
                      </a:r>
                      <a:r>
                        <a:rPr lang="en-GB" sz="900">
                          <a:latin typeface="+mn-lt"/>
                          <a:ea typeface="Times New Roman"/>
                        </a:rPr>
                        <a:t> +</a:t>
                      </a:r>
                      <a:r>
                        <a:rPr lang="en-GB" sz="900" b="1">
                          <a:latin typeface="+mn-lt"/>
                          <a:ea typeface="Times New Roman"/>
                        </a:rPr>
                        <a:t> y</a:t>
                      </a:r>
                      <a:r>
                        <a:rPr lang="en-GB" sz="900" baseline="-25000">
                          <a:latin typeface="+mn-lt"/>
                          <a:ea typeface="Times New Roman"/>
                        </a:rPr>
                        <a:t>E</a:t>
                      </a:r>
                      <a:r>
                        <a:rPr lang="en-GB" sz="900" b="1">
                          <a:latin typeface="+mn-lt"/>
                          <a:ea typeface="Times New Roman"/>
                        </a:rPr>
                        <a:t> </a:t>
                      </a:r>
                      <a:r>
                        <a:rPr lang="en-GB" sz="900">
                          <a:latin typeface="+mn-lt"/>
                          <a:ea typeface="Times New Roman"/>
                        </a:rPr>
                        <a:t>≤</a:t>
                      </a:r>
                      <a:br>
                        <a:rPr lang="en-GB" sz="900">
                          <a:latin typeface="+mn-lt"/>
                          <a:ea typeface="Times New Roman"/>
                        </a:rPr>
                      </a:br>
                      <a:r>
                        <a:rPr lang="en-GB" sz="900">
                          <a:latin typeface="+mn-lt"/>
                          <a:ea typeface="Times New Roman"/>
                        </a:rPr>
                        <a:t> </a:t>
                      </a:r>
                      <a:r>
                        <a:rPr lang="en-GB" sz="900" b="1">
                          <a:latin typeface="+mn-lt"/>
                          <a:ea typeface="Times New Roman"/>
                        </a:rPr>
                        <a:t>m</a:t>
                      </a:r>
                      <a:r>
                        <a:rPr lang="en-GB" sz="900" baseline="30000">
                          <a:latin typeface="+mn-lt"/>
                          <a:ea typeface="Times New Roman"/>
                        </a:rPr>
                        <a:t>c</a:t>
                      </a:r>
                      <a:r>
                        <a:rPr lang="en-GB" sz="900">
                          <a:latin typeface="+mn-lt"/>
                          <a:ea typeface="Times New Roman"/>
                        </a:rPr>
                        <a:t> + </a:t>
                      </a:r>
                      <a:r>
                        <a:rPr lang="en-GB" sz="900" b="1">
                          <a:latin typeface="+mn-lt"/>
                          <a:ea typeface="Times New Roman"/>
                        </a:rPr>
                        <a:t>x</a:t>
                      </a:r>
                      <a:r>
                        <a:rPr lang="en-GB" sz="900" baseline="-25000">
                          <a:latin typeface="+mn-lt"/>
                          <a:ea typeface="Times New Roman"/>
                        </a:rPr>
                        <a:t>E</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919">
                <a:tc>
                  <a:txBody>
                    <a:bodyPr/>
                    <a:lstStyle/>
                    <a:p>
                      <a:pPr algn="ctr">
                        <a:lnSpc>
                          <a:spcPct val="115000"/>
                        </a:lnSpc>
                        <a:spcAft>
                          <a:spcPts val="0"/>
                        </a:spcAft>
                      </a:pPr>
                      <a:r>
                        <a:rPr lang="en-GB" sz="800" b="1">
                          <a:latin typeface="+mn-lt"/>
                          <a:ea typeface="Times New Roman"/>
                        </a:rPr>
                        <a:t>Primary inputs</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b="1">
                          <a:latin typeface="+mn-lt"/>
                          <a:ea typeface="Times New Roman"/>
                        </a:rPr>
                        <a:t>Intermediate consumption</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b="1">
                          <a:latin typeface="+mn-lt"/>
                          <a:ea typeface="Times New Roman"/>
                        </a:rPr>
                        <a:t>Final demand</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8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373">
                <a:tc>
                  <a:txBody>
                    <a:bodyPr/>
                    <a:lstStyle/>
                    <a:p>
                      <a:pPr algn="ctr">
                        <a:lnSpc>
                          <a:spcPct val="115000"/>
                        </a:lnSpc>
                        <a:spcAft>
                          <a:spcPts val="0"/>
                        </a:spcAft>
                      </a:pPr>
                      <a:r>
                        <a:rPr lang="en-GB" sz="800" b="1">
                          <a:latin typeface="+mn-lt"/>
                          <a:ea typeface="Times New Roman"/>
                        </a:rPr>
                        <a:t>Non-energy imports</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baseline="30000">
                          <a:latin typeface="+mn-lt"/>
                          <a:ea typeface="Times New Roman"/>
                        </a:rPr>
                        <a:t>c) </a:t>
                      </a:r>
                      <a:r>
                        <a:rPr lang="en-GB" sz="800">
                          <a:latin typeface="+mn-lt"/>
                          <a:ea typeface="Times New Roman"/>
                        </a:rPr>
                        <a:t>A</a:t>
                      </a:r>
                      <a:r>
                        <a:rPr lang="en-GB" sz="800" baseline="-25000">
                          <a:latin typeface="+mn-lt"/>
                          <a:ea typeface="Times New Roman"/>
                        </a:rPr>
                        <a:t>m</a:t>
                      </a:r>
                      <a:r>
                        <a:rPr lang="en-GB" sz="800" baseline="30000">
                          <a:latin typeface="+mn-lt"/>
                          <a:ea typeface="Times New Roman"/>
                        </a:rPr>
                        <a:t> </a:t>
                      </a:r>
                      <a:r>
                        <a:rPr lang="en-GB" sz="900" b="1">
                          <a:latin typeface="+mn-lt"/>
                          <a:ea typeface="Times New Roman"/>
                        </a:rPr>
                        <a:t>x</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baseline="30000">
                          <a:latin typeface="+mn-lt"/>
                          <a:ea typeface="Times New Roman"/>
                        </a:rPr>
                        <a:t>e) </a:t>
                      </a:r>
                      <a:r>
                        <a:rPr lang="en-GB" sz="800">
                          <a:latin typeface="+mn-lt"/>
                          <a:ea typeface="Times New Roman"/>
                        </a:rPr>
                        <a:t>D</a:t>
                      </a:r>
                      <a:r>
                        <a:rPr lang="en-GB" sz="800" baseline="-25000">
                          <a:latin typeface="+mn-lt"/>
                          <a:ea typeface="Times New Roman"/>
                        </a:rPr>
                        <a:t>m</a:t>
                      </a:r>
                      <a:r>
                        <a:rPr lang="en-GB" sz="900" b="1">
                          <a:latin typeface="+mn-lt"/>
                          <a:ea typeface="Times New Roman"/>
                        </a:rPr>
                        <a:t> y</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a:latin typeface="+mn-lt"/>
                          <a:ea typeface="Times New Roman"/>
                        </a:rPr>
                        <a:t>A</a:t>
                      </a:r>
                      <a:r>
                        <a:rPr lang="en-GB" sz="800" baseline="-25000">
                          <a:latin typeface="+mn-lt"/>
                          <a:ea typeface="Times New Roman"/>
                        </a:rPr>
                        <a:t>m</a:t>
                      </a:r>
                      <a:r>
                        <a:rPr lang="en-GB" sz="800" baseline="30000">
                          <a:latin typeface="+mn-lt"/>
                          <a:ea typeface="Times New Roman"/>
                        </a:rPr>
                        <a:t> </a:t>
                      </a:r>
                      <a:r>
                        <a:rPr lang="en-GB" sz="900" b="1">
                          <a:latin typeface="+mn-lt"/>
                          <a:ea typeface="Times New Roman"/>
                        </a:rPr>
                        <a:t>x</a:t>
                      </a:r>
                      <a:r>
                        <a:rPr lang="en-GB" sz="800">
                          <a:latin typeface="+mn-lt"/>
                          <a:ea typeface="Times New Roman"/>
                        </a:rPr>
                        <a:t> </a:t>
                      </a:r>
                      <a:r>
                        <a:rPr lang="en-GB" sz="900">
                          <a:latin typeface="+mn-lt"/>
                          <a:ea typeface="Times New Roman"/>
                        </a:rPr>
                        <a:t>+ </a:t>
                      </a:r>
                      <a:r>
                        <a:rPr lang="en-GB" sz="800">
                          <a:latin typeface="+mn-lt"/>
                          <a:ea typeface="Times New Roman"/>
                        </a:rPr>
                        <a:t>D</a:t>
                      </a:r>
                      <a:r>
                        <a:rPr lang="en-GB" sz="800" baseline="-25000">
                          <a:latin typeface="+mn-lt"/>
                          <a:ea typeface="Times New Roman"/>
                        </a:rPr>
                        <a:t>m</a:t>
                      </a:r>
                      <a:r>
                        <a:rPr lang="en-GB" sz="900">
                          <a:latin typeface="+mn-lt"/>
                          <a:ea typeface="Times New Roman"/>
                        </a:rPr>
                        <a:t> </a:t>
                      </a:r>
                      <a:r>
                        <a:rPr lang="en-GB" sz="900" b="1">
                          <a:latin typeface="+mn-lt"/>
                          <a:ea typeface="Times New Roman"/>
                        </a:rPr>
                        <a:t>y</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919">
                <a:tc>
                  <a:txBody>
                    <a:bodyPr/>
                    <a:lstStyle/>
                    <a:p>
                      <a:pPr algn="ctr">
                        <a:lnSpc>
                          <a:spcPct val="115000"/>
                        </a:lnSpc>
                        <a:spcAft>
                          <a:spcPts val="0"/>
                        </a:spcAft>
                      </a:pPr>
                      <a:r>
                        <a:rPr lang="en-GB" sz="900" b="1">
                          <a:latin typeface="+mn-lt"/>
                          <a:ea typeface="Times New Roman"/>
                        </a:rPr>
                        <a:t>Energy imports</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baseline="30000">
                          <a:latin typeface="+mn-lt"/>
                          <a:ea typeface="Times New Roman"/>
                        </a:rPr>
                        <a:t>d) </a:t>
                      </a:r>
                      <a:r>
                        <a:rPr lang="en-GB" sz="800">
                          <a:latin typeface="+mn-lt"/>
                          <a:ea typeface="Times New Roman"/>
                        </a:rPr>
                        <a:t>A</a:t>
                      </a:r>
                      <a:r>
                        <a:rPr lang="en-GB" sz="800" baseline="-25000">
                          <a:latin typeface="+mn-lt"/>
                          <a:ea typeface="Times New Roman"/>
                        </a:rPr>
                        <a:t>m</a:t>
                      </a:r>
                      <a:r>
                        <a:rPr lang="en-GB" sz="800" baseline="30000">
                          <a:latin typeface="+mn-lt"/>
                          <a:ea typeface="Times New Roman"/>
                        </a:rPr>
                        <a:t>nc</a:t>
                      </a:r>
                      <a:r>
                        <a:rPr lang="en-GB" sz="800">
                          <a:latin typeface="+mn-lt"/>
                          <a:ea typeface="Times New Roman"/>
                        </a:rPr>
                        <a:t> </a:t>
                      </a:r>
                      <a:r>
                        <a:rPr lang="en-GB" sz="900" b="1">
                          <a:latin typeface="+mn-lt"/>
                          <a:ea typeface="Times New Roman"/>
                        </a:rPr>
                        <a:t>x</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baseline="30000">
                          <a:latin typeface="+mn-lt"/>
                          <a:ea typeface="Times New Roman"/>
                        </a:rPr>
                        <a:t>f) </a:t>
                      </a:r>
                      <a:r>
                        <a:rPr lang="en-GB" sz="800">
                          <a:latin typeface="+mn-lt"/>
                          <a:ea typeface="Times New Roman"/>
                        </a:rPr>
                        <a:t> D</a:t>
                      </a:r>
                      <a:r>
                        <a:rPr lang="en-GB" sz="800" baseline="-25000">
                          <a:latin typeface="+mn-lt"/>
                          <a:ea typeface="Times New Roman"/>
                        </a:rPr>
                        <a:t>m</a:t>
                      </a:r>
                      <a:r>
                        <a:rPr lang="en-GB" sz="800" baseline="30000">
                          <a:latin typeface="+mn-lt"/>
                          <a:ea typeface="Times New Roman"/>
                        </a:rPr>
                        <a:t>nc</a:t>
                      </a:r>
                      <a:r>
                        <a:rPr lang="en-GB" sz="900" b="1">
                          <a:latin typeface="+mn-lt"/>
                          <a:ea typeface="Times New Roman"/>
                        </a:rPr>
                        <a:t> y</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a:latin typeface="+mn-lt"/>
                          <a:ea typeface="Times New Roman"/>
                        </a:rPr>
                        <a:t>A</a:t>
                      </a:r>
                      <a:r>
                        <a:rPr lang="en-GB" sz="800" baseline="-25000">
                          <a:latin typeface="+mn-lt"/>
                          <a:ea typeface="Times New Roman"/>
                        </a:rPr>
                        <a:t>m</a:t>
                      </a:r>
                      <a:r>
                        <a:rPr lang="en-GB" sz="800" baseline="30000">
                          <a:latin typeface="+mn-lt"/>
                          <a:ea typeface="Times New Roman"/>
                        </a:rPr>
                        <a:t>nc</a:t>
                      </a:r>
                      <a:r>
                        <a:rPr lang="en-GB" sz="800">
                          <a:latin typeface="+mn-lt"/>
                          <a:ea typeface="Times New Roman"/>
                        </a:rPr>
                        <a:t> </a:t>
                      </a:r>
                      <a:r>
                        <a:rPr lang="en-GB" sz="900" b="1">
                          <a:latin typeface="+mn-lt"/>
                          <a:ea typeface="Times New Roman"/>
                        </a:rPr>
                        <a:t>x</a:t>
                      </a:r>
                      <a:r>
                        <a:rPr lang="en-GB" sz="800">
                          <a:latin typeface="+mn-lt"/>
                          <a:ea typeface="Times New Roman"/>
                        </a:rPr>
                        <a:t> </a:t>
                      </a:r>
                      <a:r>
                        <a:rPr lang="en-GB" sz="900">
                          <a:latin typeface="+mn-lt"/>
                          <a:ea typeface="Times New Roman"/>
                        </a:rPr>
                        <a:t>+ </a:t>
                      </a:r>
                      <a:r>
                        <a:rPr lang="en-GB" sz="800">
                          <a:latin typeface="+mn-lt"/>
                          <a:ea typeface="Times New Roman"/>
                        </a:rPr>
                        <a:t>D</a:t>
                      </a:r>
                      <a:r>
                        <a:rPr lang="en-GB" sz="800" baseline="-25000">
                          <a:latin typeface="+mn-lt"/>
                          <a:ea typeface="Times New Roman"/>
                        </a:rPr>
                        <a:t>m</a:t>
                      </a:r>
                      <a:r>
                        <a:rPr lang="en-GB" sz="800" baseline="30000">
                          <a:latin typeface="+mn-lt"/>
                          <a:ea typeface="Times New Roman"/>
                        </a:rPr>
                        <a:t>nc</a:t>
                      </a:r>
                      <a:r>
                        <a:rPr lang="en-GB" sz="900" b="1">
                          <a:latin typeface="+mn-lt"/>
                          <a:ea typeface="Times New Roman"/>
                        </a:rPr>
                        <a:t> y</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919">
                <a:tc>
                  <a:txBody>
                    <a:bodyPr/>
                    <a:lstStyle/>
                    <a:p>
                      <a:pPr algn="ctr">
                        <a:lnSpc>
                          <a:spcPct val="115000"/>
                        </a:lnSpc>
                        <a:spcAft>
                          <a:spcPts val="0"/>
                        </a:spcAft>
                      </a:pPr>
                      <a:r>
                        <a:rPr lang="en-GB" sz="900" b="1">
                          <a:latin typeface="+mn-lt"/>
                          <a:ea typeface="Times New Roman"/>
                        </a:rPr>
                        <a:t>Net taxes</a:t>
                      </a:r>
                      <a:br>
                        <a:rPr lang="en-GB" sz="900" b="1">
                          <a:latin typeface="+mn-lt"/>
                          <a:ea typeface="Times New Roman"/>
                        </a:rPr>
                      </a:br>
                      <a:r>
                        <a:rPr lang="en-GB" sz="900" b="1">
                          <a:latin typeface="+mn-lt"/>
                          <a:ea typeface="Times New Roman"/>
                        </a:rPr>
                        <a:t> (ts)</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baseline="30000">
                          <a:latin typeface="+mn-lt"/>
                          <a:ea typeface="Times New Roman"/>
                        </a:rPr>
                        <a:t>g) </a:t>
                      </a:r>
                      <a:r>
                        <a:rPr lang="en-GB" sz="900">
                          <a:latin typeface="+mn-lt"/>
                          <a:ea typeface="Times New Roman"/>
                        </a:rPr>
                        <a:t>A</a:t>
                      </a:r>
                      <a:r>
                        <a:rPr lang="en-GB" sz="900" baseline="-25000">
                          <a:latin typeface="+mn-lt"/>
                          <a:ea typeface="Times New Roman"/>
                        </a:rPr>
                        <a:t>ts </a:t>
                      </a:r>
                      <a:r>
                        <a:rPr lang="en-GB" sz="900" b="1">
                          <a:latin typeface="+mn-lt"/>
                          <a:ea typeface="Times New Roman"/>
                        </a:rPr>
                        <a:t>x</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baseline="30000">
                          <a:latin typeface="+mn-lt"/>
                          <a:ea typeface="Times New Roman"/>
                        </a:rPr>
                        <a:t>h) </a:t>
                      </a:r>
                      <a:r>
                        <a:rPr lang="en-GB" sz="800">
                          <a:latin typeface="+mn-lt"/>
                          <a:ea typeface="Times New Roman"/>
                        </a:rPr>
                        <a:t>D</a:t>
                      </a:r>
                      <a:r>
                        <a:rPr lang="en-GB" sz="800" baseline="-25000">
                          <a:latin typeface="+mn-lt"/>
                          <a:ea typeface="Times New Roman"/>
                        </a:rPr>
                        <a:t>ts</a:t>
                      </a:r>
                      <a:r>
                        <a:rPr lang="en-GB" sz="900" b="1">
                          <a:latin typeface="+mn-lt"/>
                          <a:ea typeface="Times New Roman"/>
                        </a:rPr>
                        <a:t> y</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b="1">
                          <a:latin typeface="+mn-lt"/>
                          <a:ea typeface="Times New Roman"/>
                        </a:rPr>
                        <a:t>ts</a:t>
                      </a:r>
                      <a:r>
                        <a:rPr lang="en-GB" sz="900">
                          <a:latin typeface="+mn-lt"/>
                          <a:ea typeface="Times New Roman"/>
                        </a:rPr>
                        <a:t> = A</a:t>
                      </a:r>
                      <a:r>
                        <a:rPr lang="en-GB" sz="900" baseline="-25000">
                          <a:latin typeface="+mn-lt"/>
                          <a:ea typeface="Times New Roman"/>
                        </a:rPr>
                        <a:t>ts </a:t>
                      </a:r>
                      <a:r>
                        <a:rPr lang="en-GB" sz="900" b="1">
                          <a:latin typeface="+mn-lt"/>
                          <a:ea typeface="Times New Roman"/>
                        </a:rPr>
                        <a:t>x</a:t>
                      </a:r>
                      <a:r>
                        <a:rPr lang="en-GB" sz="900">
                          <a:latin typeface="+mn-lt"/>
                          <a:ea typeface="Times New Roman"/>
                        </a:rPr>
                        <a:t>  +  </a:t>
                      </a:r>
                      <a:r>
                        <a:rPr lang="en-GB" sz="800">
                          <a:latin typeface="+mn-lt"/>
                          <a:ea typeface="Times New Roman"/>
                        </a:rPr>
                        <a:t>D</a:t>
                      </a:r>
                      <a:r>
                        <a:rPr lang="en-GB" sz="800" baseline="-25000">
                          <a:latin typeface="+mn-lt"/>
                          <a:ea typeface="Times New Roman"/>
                        </a:rPr>
                        <a:t>ts</a:t>
                      </a:r>
                      <a:r>
                        <a:rPr lang="en-GB" sz="900">
                          <a:latin typeface="+mn-lt"/>
                          <a:ea typeface="Times New Roman"/>
                        </a:rPr>
                        <a:t> </a:t>
                      </a:r>
                      <a:r>
                        <a:rPr lang="en-GB" sz="900" b="1">
                          <a:latin typeface="+mn-lt"/>
                          <a:ea typeface="Times New Roman"/>
                        </a:rPr>
                        <a:t>y</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595">
                <a:tc rowSpan="3">
                  <a:txBody>
                    <a:bodyPr/>
                    <a:lstStyle/>
                    <a:p>
                      <a:pPr algn="ctr">
                        <a:lnSpc>
                          <a:spcPct val="115000"/>
                        </a:lnSpc>
                        <a:spcAft>
                          <a:spcPts val="0"/>
                        </a:spcAft>
                      </a:pPr>
                      <a:r>
                        <a:rPr lang="en-GB" sz="900" b="1">
                          <a:latin typeface="+mn-lt"/>
                          <a:ea typeface="Times New Roman"/>
                        </a:rPr>
                        <a:t>Gross value added </a:t>
                      </a:r>
                      <a:r>
                        <a:rPr lang="en-GB" sz="900">
                          <a:latin typeface="+mn-lt"/>
                          <a:ea typeface="Times New Roman"/>
                        </a:rPr>
                        <a:t>(gva)</a:t>
                      </a:r>
                      <a:r>
                        <a:rPr lang="en-GB" sz="900" b="1">
                          <a:latin typeface="+mn-lt"/>
                          <a:ea typeface="Times New Roman"/>
                        </a:rPr>
                        <a:t> </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baseline="30000">
                          <a:latin typeface="+mn-lt"/>
                          <a:ea typeface="Times New Roman"/>
                        </a:rPr>
                        <a:t>i) </a:t>
                      </a:r>
                      <a:r>
                        <a:rPr lang="en-GB" sz="900">
                          <a:latin typeface="+mn-lt"/>
                          <a:ea typeface="Times New Roman"/>
                        </a:rPr>
                        <a:t>wages</a:t>
                      </a:r>
                      <a:r>
                        <a:rPr lang="en-GB" sz="900" b="1">
                          <a:latin typeface="+mn-lt"/>
                          <a:ea typeface="Times New Roman"/>
                        </a:rPr>
                        <a:t> </a:t>
                      </a:r>
                      <a:r>
                        <a:rPr lang="en-GB" sz="900">
                          <a:latin typeface="+mn-lt"/>
                          <a:ea typeface="Times New Roman"/>
                        </a:rPr>
                        <a:t>(</a:t>
                      </a:r>
                      <a:r>
                        <a:rPr lang="en-GB" sz="900" b="1">
                          <a:latin typeface="+mn-lt"/>
                          <a:ea typeface="Times New Roman"/>
                        </a:rPr>
                        <a:t>a</a:t>
                      </a:r>
                      <a:r>
                        <a:rPr lang="en-GB" sz="900" baseline="-25000">
                          <a:latin typeface="+mn-lt"/>
                          <a:ea typeface="Times New Roman"/>
                        </a:rPr>
                        <a:t>w</a:t>
                      </a:r>
                      <a:r>
                        <a:rPr lang="en-GB" sz="900" baseline="30000">
                          <a:latin typeface="+mn-lt"/>
                          <a:ea typeface="Times New Roman"/>
                        </a:rPr>
                        <a:t>T</a:t>
                      </a:r>
                      <a:r>
                        <a:rPr lang="en-GB" sz="900">
                          <a:latin typeface="+mn-lt"/>
                          <a:ea typeface="Times New Roman"/>
                        </a:rPr>
                        <a:t> </a:t>
                      </a:r>
                      <a:r>
                        <a:rPr lang="en-GB" sz="900" b="1">
                          <a:latin typeface="+mn-lt"/>
                          <a:ea typeface="Times New Roman"/>
                        </a:rPr>
                        <a:t>x</a:t>
                      </a:r>
                      <a:r>
                        <a:rPr lang="en-GB" sz="900">
                          <a:latin typeface="+mn-lt"/>
                          <a:ea typeface="Times New Roman"/>
                        </a:rPr>
                        <a:t>)</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pPr>
                      <a:r>
                        <a:rPr lang="en-GB" sz="900">
                          <a:latin typeface="+mn-lt"/>
                          <a:ea typeface="Times New Roman"/>
                        </a:rPr>
                        <a:t>gva = </a:t>
                      </a:r>
                      <a:r>
                        <a:rPr lang="en-GB" sz="900" b="1">
                          <a:latin typeface="+mn-lt"/>
                          <a:ea typeface="Times New Roman"/>
                        </a:rPr>
                        <a:t>a</a:t>
                      </a:r>
                      <a:r>
                        <a:rPr lang="en-GB" sz="900" baseline="-25000">
                          <a:latin typeface="+mn-lt"/>
                          <a:ea typeface="Times New Roman"/>
                        </a:rPr>
                        <a:t>w</a:t>
                      </a:r>
                      <a:r>
                        <a:rPr lang="en-GB" sz="900" baseline="30000">
                          <a:latin typeface="+mn-lt"/>
                          <a:ea typeface="Times New Roman"/>
                        </a:rPr>
                        <a:t>T</a:t>
                      </a:r>
                      <a:r>
                        <a:rPr lang="en-GB" sz="900">
                          <a:latin typeface="+mn-lt"/>
                          <a:ea typeface="Times New Roman"/>
                        </a:rPr>
                        <a:t> </a:t>
                      </a:r>
                      <a:r>
                        <a:rPr lang="en-GB" sz="900" b="1">
                          <a:latin typeface="+mn-lt"/>
                          <a:ea typeface="Times New Roman"/>
                        </a:rPr>
                        <a:t>x</a:t>
                      </a:r>
                      <a:r>
                        <a:rPr lang="en-GB" sz="900">
                          <a:latin typeface="+mn-lt"/>
                          <a:ea typeface="Times New Roman"/>
                        </a:rPr>
                        <a:t> +</a:t>
                      </a:r>
                      <a:br>
                        <a:rPr lang="en-GB" sz="900">
                          <a:latin typeface="+mn-lt"/>
                          <a:ea typeface="Times New Roman"/>
                        </a:rPr>
                      </a:br>
                      <a:r>
                        <a:rPr lang="en-GB" sz="900">
                          <a:latin typeface="+mn-lt"/>
                          <a:ea typeface="Times New Roman"/>
                        </a:rPr>
                        <a:t>+ </a:t>
                      </a:r>
                      <a:r>
                        <a:rPr lang="en-GB" sz="900" b="1">
                          <a:latin typeface="+mn-lt"/>
                          <a:ea typeface="Times New Roman"/>
                        </a:rPr>
                        <a:t>a</a:t>
                      </a:r>
                      <a:r>
                        <a:rPr lang="en-GB" sz="900" baseline="-25000">
                          <a:latin typeface="+mn-lt"/>
                          <a:ea typeface="Times New Roman"/>
                        </a:rPr>
                        <a:t>t</a:t>
                      </a:r>
                      <a:r>
                        <a:rPr lang="en-GB" sz="900" baseline="30000">
                          <a:latin typeface="+mn-lt"/>
                          <a:ea typeface="Times New Roman"/>
                        </a:rPr>
                        <a:t>T</a:t>
                      </a:r>
                      <a:r>
                        <a:rPr lang="en-GB" sz="900">
                          <a:latin typeface="+mn-lt"/>
                          <a:ea typeface="Times New Roman"/>
                        </a:rPr>
                        <a:t> </a:t>
                      </a:r>
                      <a:r>
                        <a:rPr lang="en-GB" sz="900" b="1">
                          <a:latin typeface="+mn-lt"/>
                          <a:ea typeface="Times New Roman"/>
                        </a:rPr>
                        <a:t>x</a:t>
                      </a:r>
                      <a:r>
                        <a:rPr lang="en-GB" sz="900">
                          <a:latin typeface="+mn-lt"/>
                          <a:ea typeface="Times New Roman"/>
                        </a:rPr>
                        <a:t>  - </a:t>
                      </a:r>
                      <a:r>
                        <a:rPr lang="en-GB" sz="900" b="1">
                          <a:latin typeface="+mn-lt"/>
                          <a:ea typeface="Times New Roman"/>
                        </a:rPr>
                        <a:t>a</a:t>
                      </a:r>
                      <a:r>
                        <a:rPr lang="en-GB" sz="900" baseline="-25000">
                          <a:latin typeface="+mn-lt"/>
                          <a:ea typeface="Times New Roman"/>
                        </a:rPr>
                        <a:t>s</a:t>
                      </a:r>
                      <a:r>
                        <a:rPr lang="en-GB" sz="900" baseline="30000">
                          <a:latin typeface="+mn-lt"/>
                          <a:ea typeface="Times New Roman"/>
                        </a:rPr>
                        <a:t>T</a:t>
                      </a:r>
                      <a:r>
                        <a:rPr lang="en-GB" sz="900">
                          <a:latin typeface="+mn-lt"/>
                          <a:ea typeface="Times New Roman"/>
                        </a:rPr>
                        <a:t> </a:t>
                      </a:r>
                      <a:r>
                        <a:rPr lang="en-GB" sz="900" b="1">
                          <a:latin typeface="+mn-lt"/>
                          <a:ea typeface="Times New Roman"/>
                        </a:rPr>
                        <a:t>x</a:t>
                      </a:r>
                      <a:r>
                        <a:rPr lang="en-GB" sz="900">
                          <a:latin typeface="+mn-lt"/>
                          <a:ea typeface="Times New Roman"/>
                        </a:rPr>
                        <a:t> + </a:t>
                      </a:r>
                      <a:br>
                        <a:rPr lang="en-GB" sz="900">
                          <a:latin typeface="+mn-lt"/>
                          <a:ea typeface="Times New Roman"/>
                        </a:rPr>
                      </a:br>
                      <a:r>
                        <a:rPr lang="en-GB" sz="900">
                          <a:latin typeface="+mn-lt"/>
                          <a:ea typeface="Times New Roman"/>
                        </a:rPr>
                        <a:t>+ </a:t>
                      </a:r>
                      <a:r>
                        <a:rPr lang="en-GB" sz="900" b="1">
                          <a:latin typeface="+mn-lt"/>
                          <a:ea typeface="Times New Roman"/>
                        </a:rPr>
                        <a:t>a</a:t>
                      </a:r>
                      <a:r>
                        <a:rPr lang="en-GB" sz="900" baseline="-25000">
                          <a:latin typeface="+mn-lt"/>
                          <a:ea typeface="Times New Roman"/>
                        </a:rPr>
                        <a:t>os</a:t>
                      </a:r>
                      <a:r>
                        <a:rPr lang="en-GB" sz="900" baseline="30000">
                          <a:latin typeface="+mn-lt"/>
                          <a:ea typeface="Times New Roman"/>
                        </a:rPr>
                        <a:t>T</a:t>
                      </a:r>
                      <a:r>
                        <a:rPr lang="en-GB" sz="900">
                          <a:latin typeface="+mn-lt"/>
                          <a:ea typeface="Times New Roman"/>
                        </a:rPr>
                        <a:t> </a:t>
                      </a:r>
                      <a:r>
                        <a:rPr lang="en-GB" sz="900" b="1">
                          <a:latin typeface="+mn-lt"/>
                          <a:ea typeface="Times New Roman"/>
                        </a:rPr>
                        <a:t>x</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919">
                <a:tc vMerge="1">
                  <a:txBody>
                    <a:bodyPr/>
                    <a:lstStyle/>
                    <a:p>
                      <a:endParaRPr lang="pt-PT"/>
                    </a:p>
                  </a:txBody>
                  <a:tcPr/>
                </a:tc>
                <a:tc>
                  <a:txBody>
                    <a:bodyPr/>
                    <a:lstStyle/>
                    <a:p>
                      <a:pPr algn="ctr">
                        <a:lnSpc>
                          <a:spcPct val="115000"/>
                        </a:lnSpc>
                        <a:spcAft>
                          <a:spcPts val="0"/>
                        </a:spcAft>
                      </a:pPr>
                      <a:r>
                        <a:rPr lang="en-GB" sz="900">
                          <a:latin typeface="+mn-lt"/>
                          <a:ea typeface="Times New Roman"/>
                        </a:rPr>
                        <a:t>other net taxes </a:t>
                      </a:r>
                      <a:br>
                        <a:rPr lang="en-GB" sz="900">
                          <a:latin typeface="+mn-lt"/>
                          <a:ea typeface="Times New Roman"/>
                        </a:rPr>
                      </a:br>
                      <a:r>
                        <a:rPr lang="en-GB" sz="900" baseline="30000">
                          <a:latin typeface="+mn-lt"/>
                          <a:ea typeface="Times New Roman"/>
                        </a:rPr>
                        <a:t>i) </a:t>
                      </a:r>
                      <a:r>
                        <a:rPr lang="en-GB" sz="900">
                          <a:latin typeface="+mn-lt"/>
                          <a:ea typeface="Times New Roman"/>
                        </a:rPr>
                        <a:t>(</a:t>
                      </a:r>
                      <a:r>
                        <a:rPr lang="en-GB" sz="900" b="1">
                          <a:latin typeface="+mn-lt"/>
                          <a:ea typeface="Times New Roman"/>
                        </a:rPr>
                        <a:t>a</a:t>
                      </a:r>
                      <a:r>
                        <a:rPr lang="en-GB" sz="900" baseline="-25000">
                          <a:latin typeface="+mn-lt"/>
                          <a:ea typeface="Times New Roman"/>
                        </a:rPr>
                        <a:t>t</a:t>
                      </a:r>
                      <a:r>
                        <a:rPr lang="en-GB" sz="900" baseline="30000">
                          <a:latin typeface="+mn-lt"/>
                          <a:ea typeface="Times New Roman"/>
                        </a:rPr>
                        <a:t>T</a:t>
                      </a:r>
                      <a:r>
                        <a:rPr lang="en-GB" sz="900">
                          <a:latin typeface="+mn-lt"/>
                          <a:ea typeface="Times New Roman"/>
                        </a:rPr>
                        <a:t> </a:t>
                      </a:r>
                      <a:r>
                        <a:rPr lang="en-GB" sz="900" b="1">
                          <a:latin typeface="+mn-lt"/>
                          <a:ea typeface="Times New Roman"/>
                        </a:rPr>
                        <a:t>x</a:t>
                      </a:r>
                      <a:r>
                        <a:rPr lang="en-GB" sz="900">
                          <a:latin typeface="+mn-lt"/>
                          <a:ea typeface="Times New Roman"/>
                        </a:rPr>
                        <a:t>  - </a:t>
                      </a:r>
                      <a:r>
                        <a:rPr lang="en-GB" sz="900" b="1">
                          <a:latin typeface="+mn-lt"/>
                          <a:ea typeface="Times New Roman"/>
                        </a:rPr>
                        <a:t>a</a:t>
                      </a:r>
                      <a:r>
                        <a:rPr lang="en-GB" sz="900" baseline="-25000">
                          <a:latin typeface="+mn-lt"/>
                          <a:ea typeface="Times New Roman"/>
                        </a:rPr>
                        <a:t>s</a:t>
                      </a:r>
                      <a:r>
                        <a:rPr lang="en-GB" sz="900" baseline="30000">
                          <a:latin typeface="+mn-lt"/>
                          <a:ea typeface="Times New Roman"/>
                        </a:rPr>
                        <a:t>T</a:t>
                      </a:r>
                      <a:r>
                        <a:rPr lang="en-GB" sz="900">
                          <a:latin typeface="+mn-lt"/>
                          <a:ea typeface="Times New Roman"/>
                        </a:rPr>
                        <a:t> </a:t>
                      </a:r>
                      <a:r>
                        <a:rPr lang="en-GB" sz="900" b="1">
                          <a:latin typeface="+mn-lt"/>
                          <a:ea typeface="Times New Roman"/>
                        </a:rPr>
                        <a:t>x</a:t>
                      </a:r>
                      <a:r>
                        <a:rPr lang="en-GB" sz="900">
                          <a:latin typeface="+mn-lt"/>
                          <a:ea typeface="Times New Roman"/>
                        </a:rPr>
                        <a:t>)</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pt-PT"/>
                    </a:p>
                  </a:txBody>
                  <a:tcPr/>
                </a:tc>
              </a:tr>
              <a:tr h="754798">
                <a:tc vMerge="1">
                  <a:txBody>
                    <a:bodyPr/>
                    <a:lstStyle/>
                    <a:p>
                      <a:endParaRPr lang="pt-PT"/>
                    </a:p>
                  </a:txBody>
                  <a:tcPr/>
                </a:tc>
                <a:tc>
                  <a:txBody>
                    <a:bodyPr/>
                    <a:lstStyle/>
                    <a:p>
                      <a:pPr algn="ctr">
                        <a:lnSpc>
                          <a:spcPct val="115000"/>
                        </a:lnSpc>
                        <a:spcAft>
                          <a:spcPts val="0"/>
                        </a:spcAft>
                      </a:pPr>
                      <a:r>
                        <a:rPr lang="en-GB" sz="900" baseline="30000">
                          <a:latin typeface="+mn-lt"/>
                          <a:ea typeface="Times New Roman"/>
                        </a:rPr>
                        <a:t>i)</a:t>
                      </a:r>
                      <a:r>
                        <a:rPr lang="en-GB" sz="900">
                          <a:latin typeface="+mn-lt"/>
                          <a:ea typeface="Times New Roman"/>
                        </a:rPr>
                        <a:t> gross operating surplus and gross mixed incomes (</a:t>
                      </a:r>
                      <a:r>
                        <a:rPr lang="en-GB" sz="900" b="1">
                          <a:latin typeface="+mn-lt"/>
                          <a:ea typeface="Times New Roman"/>
                        </a:rPr>
                        <a:t>a</a:t>
                      </a:r>
                      <a:r>
                        <a:rPr lang="en-GB" sz="900" baseline="-25000">
                          <a:latin typeface="+mn-lt"/>
                          <a:ea typeface="Times New Roman"/>
                        </a:rPr>
                        <a:t>os</a:t>
                      </a:r>
                      <a:r>
                        <a:rPr lang="en-GB" sz="900" baseline="30000">
                          <a:latin typeface="+mn-lt"/>
                          <a:ea typeface="Times New Roman"/>
                        </a:rPr>
                        <a:t>T</a:t>
                      </a:r>
                      <a:r>
                        <a:rPr lang="en-GB" sz="900">
                          <a:latin typeface="+mn-lt"/>
                          <a:ea typeface="Times New Roman"/>
                        </a:rPr>
                        <a:t> </a:t>
                      </a:r>
                      <a:r>
                        <a:rPr lang="en-GB" sz="900" b="1">
                          <a:latin typeface="+mn-lt"/>
                          <a:ea typeface="Times New Roman"/>
                        </a:rPr>
                        <a:t>x</a:t>
                      </a:r>
                      <a:r>
                        <a:rPr lang="en-GB" sz="900">
                          <a:latin typeface="+mn-lt"/>
                          <a:ea typeface="Times New Roman"/>
                        </a:rPr>
                        <a:t>)</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pt-PT"/>
                    </a:p>
                  </a:txBody>
                  <a:tcPr/>
                </a:tc>
              </a:tr>
              <a:tr h="301919">
                <a:tc>
                  <a:txBody>
                    <a:bodyPr/>
                    <a:lstStyle/>
                    <a:p>
                      <a:pPr algn="ctr">
                        <a:lnSpc>
                          <a:spcPct val="115000"/>
                        </a:lnSpc>
                        <a:spcAft>
                          <a:spcPts val="0"/>
                        </a:spcAft>
                      </a:pPr>
                      <a:r>
                        <a:rPr lang="en-GB" sz="900" b="1">
                          <a:latin typeface="+mn-lt"/>
                          <a:ea typeface="Times New Roman"/>
                        </a:rPr>
                        <a:t>Employment</a:t>
                      </a:r>
                      <a:endParaRPr lang="pt-PT" sz="1100">
                        <a:latin typeface="+mn-lt"/>
                        <a:ea typeface="Times New Roman"/>
                      </a:endParaRPr>
                    </a:p>
                    <a:p>
                      <a:pPr algn="ctr">
                        <a:lnSpc>
                          <a:spcPct val="115000"/>
                        </a:lnSpc>
                        <a:spcAft>
                          <a:spcPts val="0"/>
                        </a:spcAft>
                      </a:pPr>
                      <a:r>
                        <a:rPr lang="en-GB" sz="900">
                          <a:latin typeface="+mn-lt"/>
                          <a:ea typeface="Times New Roman"/>
                        </a:rPr>
                        <a:t>(emp)</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baseline="30000">
                          <a:latin typeface="+mn-lt"/>
                          <a:ea typeface="Times New Roman"/>
                        </a:rPr>
                        <a:t>j)</a:t>
                      </a:r>
                      <a:r>
                        <a:rPr lang="en-GB" sz="900" b="1" baseline="30000">
                          <a:latin typeface="+mn-lt"/>
                          <a:ea typeface="Times New Roman"/>
                        </a:rPr>
                        <a:t> </a:t>
                      </a:r>
                      <a:r>
                        <a:rPr lang="en-GB" sz="900" b="1">
                          <a:latin typeface="+mn-lt"/>
                          <a:ea typeface="Times New Roman"/>
                        </a:rPr>
                        <a:t>l</a:t>
                      </a:r>
                      <a:r>
                        <a:rPr lang="en-GB" sz="900" b="1" baseline="30000">
                          <a:latin typeface="+mn-lt"/>
                          <a:ea typeface="Times New Roman"/>
                        </a:rPr>
                        <a:t>T</a:t>
                      </a:r>
                      <a:r>
                        <a:rPr lang="en-GB" sz="900">
                          <a:latin typeface="+mn-lt"/>
                          <a:ea typeface="Times New Roman"/>
                        </a:rPr>
                        <a:t> </a:t>
                      </a:r>
                      <a:r>
                        <a:rPr lang="en-GB" sz="900" b="1">
                          <a:latin typeface="+mn-lt"/>
                          <a:ea typeface="Times New Roman"/>
                        </a:rPr>
                        <a:t>x</a:t>
                      </a:r>
                      <a:endParaRPr lang="pt-PT" sz="11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dirty="0" err="1">
                          <a:latin typeface="+mn-lt"/>
                          <a:ea typeface="Times New Roman"/>
                        </a:rPr>
                        <a:t>emp</a:t>
                      </a:r>
                      <a:r>
                        <a:rPr lang="en-GB" sz="900" dirty="0">
                          <a:latin typeface="+mn-lt"/>
                          <a:ea typeface="Times New Roman"/>
                        </a:rPr>
                        <a:t> = </a:t>
                      </a:r>
                      <a:r>
                        <a:rPr lang="en-GB" sz="900" b="1" dirty="0" err="1">
                          <a:latin typeface="+mn-lt"/>
                          <a:ea typeface="Times New Roman"/>
                        </a:rPr>
                        <a:t>l</a:t>
                      </a:r>
                      <a:r>
                        <a:rPr lang="en-GB" sz="900" b="1" baseline="30000" dirty="0" err="1">
                          <a:latin typeface="+mn-lt"/>
                          <a:ea typeface="Times New Roman"/>
                        </a:rPr>
                        <a:t>T</a:t>
                      </a:r>
                      <a:r>
                        <a:rPr lang="en-GB" sz="900" dirty="0">
                          <a:latin typeface="+mn-lt"/>
                          <a:ea typeface="Times New Roman"/>
                        </a:rPr>
                        <a:t> </a:t>
                      </a:r>
                      <a:r>
                        <a:rPr lang="en-GB" sz="900" b="1" dirty="0">
                          <a:latin typeface="+mn-lt"/>
                          <a:ea typeface="Times New Roman"/>
                        </a:rPr>
                        <a:t>x</a:t>
                      </a:r>
                      <a:endParaRPr lang="pt-PT" sz="1100" dirty="0">
                        <a:latin typeface="+mn-lt"/>
                        <a:ea typeface="Times New Roman"/>
                      </a:endParaRPr>
                    </a:p>
                  </a:txBody>
                  <a:tcPr marL="65635" marR="65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Marcador de Posição do Número do Diapositivo 7"/>
          <p:cNvSpPr>
            <a:spLocks noGrp="1"/>
          </p:cNvSpPr>
          <p:nvPr>
            <p:ph type="sldNum" sz="quarter" idx="12"/>
          </p:nvPr>
        </p:nvSpPr>
        <p:spPr/>
        <p:txBody>
          <a:bodyPr/>
          <a:lstStyle/>
          <a:p>
            <a:fld id="{FF25B18E-F4F2-4D2B-B7C3-AE7A56E057AB}" type="slidenum">
              <a:rPr lang="pt-PT" smtClean="0"/>
              <a:pPr/>
              <a:t>25</a:t>
            </a:fld>
            <a:endParaRPr lang="pt-PT"/>
          </a:p>
        </p:txBody>
      </p:sp>
      <p:sp>
        <p:nvSpPr>
          <p:cNvPr id="9" name="Marcador de Posição do Rodapé 8"/>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b="1" dirty="0" smtClean="0"/>
              <a:t>IO hybrid approaches</a:t>
            </a:r>
            <a:endParaRPr lang="pt-PT" dirty="0"/>
          </a:p>
        </p:txBody>
      </p:sp>
      <p:sp>
        <p:nvSpPr>
          <p:cNvPr id="3" name="Marcador de Posição de Conteúdo 2"/>
          <p:cNvSpPr>
            <a:spLocks noGrp="1"/>
          </p:cNvSpPr>
          <p:nvPr>
            <p:ph idx="1"/>
          </p:nvPr>
        </p:nvSpPr>
        <p:spPr>
          <a:xfrm>
            <a:off x="467544" y="1412776"/>
            <a:ext cx="7620000" cy="4800600"/>
          </a:xfrm>
        </p:spPr>
        <p:txBody>
          <a:bodyPr>
            <a:noAutofit/>
          </a:bodyPr>
          <a:lstStyle/>
          <a:p>
            <a:pPr marL="457200" lvl="0" indent="-342900">
              <a:buFont typeface="+mj-lt"/>
              <a:buAutoNum type="alphaLcParenR"/>
            </a:pPr>
            <a:r>
              <a:rPr lang="en-GB" sz="1300" b="1" dirty="0" smtClean="0"/>
              <a:t>Technical coefficients </a:t>
            </a:r>
            <a:r>
              <a:rPr lang="en-GB" sz="1300" dirty="0" smtClean="0"/>
              <a:t>(product-by-product/sector-by-sector) matrix (composed of sub-matrices A and A</a:t>
            </a:r>
            <a:r>
              <a:rPr lang="en-GB" sz="1300" baseline="-25000" dirty="0" smtClean="0"/>
              <a:t>E</a:t>
            </a:r>
            <a:r>
              <a:rPr lang="en-GB" sz="1300" dirty="0" smtClean="0"/>
              <a:t>). Each element is the amount of good or service </a:t>
            </a:r>
            <a:r>
              <a:rPr lang="en-GB" sz="1300" dirty="0" err="1" smtClean="0"/>
              <a:t>i</a:t>
            </a:r>
            <a:r>
              <a:rPr lang="en-GB" sz="1300" dirty="0" smtClean="0"/>
              <a:t> needed to produce a unit of good or service j. This matrix is given in </a:t>
            </a:r>
            <a:r>
              <a:rPr lang="en-GB" sz="1300" b="1" dirty="0" smtClean="0"/>
              <a:t>hybrid units</a:t>
            </a:r>
            <a:r>
              <a:rPr lang="en-GB" sz="1300" dirty="0" smtClean="0"/>
              <a:t>. </a:t>
            </a:r>
          </a:p>
          <a:p>
            <a:pPr marL="457200" lvl="0" indent="-342900">
              <a:buFont typeface="+mj-lt"/>
              <a:buAutoNum type="alphaLcParenR"/>
            </a:pPr>
            <a:r>
              <a:rPr lang="en-GB" sz="1300" dirty="0" smtClean="0"/>
              <a:t>Diagonal matrices (D</a:t>
            </a:r>
            <a:r>
              <a:rPr lang="en-GB" sz="1300" baseline="-25000" dirty="0" smtClean="0"/>
              <a:t>E</a:t>
            </a:r>
            <a:r>
              <a:rPr lang="en-GB" sz="1300" dirty="0" smtClean="0"/>
              <a:t> and D) whose main diagonals correspond to the </a:t>
            </a:r>
            <a:r>
              <a:rPr lang="en-GB" sz="1300" b="1" dirty="0" smtClean="0"/>
              <a:t>coefficients of consumption of energy and/or non-energy commodities by the final demand sectors</a:t>
            </a:r>
            <a:r>
              <a:rPr lang="en-GB" sz="1300" dirty="0" smtClean="0"/>
              <a:t> (households and non-profit institutions serving households - NPISH, public consumption investment, GFCF - gross fixed capital formation, ALDV - acquisitions less disposals of valuables and stock changes and exports).</a:t>
            </a:r>
            <a:endParaRPr lang="pt-PT" sz="1300" dirty="0" smtClean="0"/>
          </a:p>
          <a:p>
            <a:pPr marL="457200" lvl="0" indent="-342900">
              <a:buFont typeface="+mj-lt"/>
              <a:buAutoNum type="alphaLcParenR"/>
            </a:pPr>
            <a:r>
              <a:rPr lang="en-GB" sz="1300" dirty="0" smtClean="0"/>
              <a:t>Matrix of</a:t>
            </a:r>
            <a:r>
              <a:rPr lang="en-GB" sz="1300" b="1" dirty="0" smtClean="0"/>
              <a:t> non-competitive import coefficients</a:t>
            </a:r>
            <a:r>
              <a:rPr lang="en-GB" sz="1300" dirty="0" smtClean="0"/>
              <a:t> </a:t>
            </a:r>
            <a:r>
              <a:rPr lang="en-GB" sz="1300" b="1" dirty="0" smtClean="0"/>
              <a:t>of non-energetic goods or services </a:t>
            </a:r>
            <a:r>
              <a:rPr lang="en-GB" sz="1300" dirty="0" smtClean="0"/>
              <a:t>(A</a:t>
            </a:r>
            <a:r>
              <a:rPr lang="en-GB" sz="1300" baseline="-25000" dirty="0" smtClean="0"/>
              <a:t>m</a:t>
            </a:r>
            <a:r>
              <a:rPr lang="en-GB" sz="1300" dirty="0" smtClean="0"/>
              <a:t>).</a:t>
            </a:r>
            <a:endParaRPr lang="pt-PT" sz="1300" dirty="0" smtClean="0"/>
          </a:p>
          <a:p>
            <a:pPr marL="457200" lvl="0" indent="-342900">
              <a:buFont typeface="+mj-lt"/>
              <a:buAutoNum type="alphaLcParenR"/>
            </a:pPr>
            <a:r>
              <a:rPr lang="en-GB" sz="1300" dirty="0" smtClean="0"/>
              <a:t>Matrix of </a:t>
            </a:r>
            <a:r>
              <a:rPr lang="en-GB" sz="1300" b="1" dirty="0" smtClean="0"/>
              <a:t>non-competitive import coefficients of energy </a:t>
            </a:r>
            <a:r>
              <a:rPr lang="en-GB" sz="1300" dirty="0" smtClean="0"/>
              <a:t>(</a:t>
            </a:r>
            <a:r>
              <a:rPr lang="en-GB" sz="1300" dirty="0" err="1" smtClean="0"/>
              <a:t>A</a:t>
            </a:r>
            <a:r>
              <a:rPr lang="en-GB" sz="1300" baseline="-25000" dirty="0" err="1" smtClean="0"/>
              <a:t>m</a:t>
            </a:r>
            <a:r>
              <a:rPr lang="en-GB" sz="1300" baseline="30000" dirty="0" err="1" smtClean="0"/>
              <a:t>nc</a:t>
            </a:r>
            <a:r>
              <a:rPr lang="en-GB" sz="1300" dirty="0" smtClean="0"/>
              <a:t>).</a:t>
            </a:r>
            <a:endParaRPr lang="pt-PT" sz="1300" dirty="0" smtClean="0"/>
          </a:p>
          <a:p>
            <a:pPr marL="457200" lvl="0" indent="-342900">
              <a:buFont typeface="+mj-lt"/>
              <a:buAutoNum type="alphaLcParenR"/>
            </a:pPr>
            <a:r>
              <a:rPr lang="en-GB" sz="1300" dirty="0" smtClean="0"/>
              <a:t>Diagonal matrix (D</a:t>
            </a:r>
            <a:r>
              <a:rPr lang="en-GB" sz="1300" baseline="-25000" dirty="0" smtClean="0"/>
              <a:t>m</a:t>
            </a:r>
            <a:r>
              <a:rPr lang="en-GB" sz="1300" dirty="0" smtClean="0"/>
              <a:t>) whose main diagonal is the vector with the weights of non-competitive imports of non-energetic goods or services aimed at household/ NPISH/ public consumption/ GFCF/ changes in inventories/ ALDV on the total household/ NPISH/ public consumption GFCF/ changes in inventories/ ALDV, respectively.</a:t>
            </a:r>
            <a:endParaRPr lang="pt-PT" sz="1300" dirty="0" smtClean="0"/>
          </a:p>
          <a:p>
            <a:pPr marL="457200" lvl="0" indent="-342900">
              <a:buFont typeface="+mj-lt"/>
              <a:buAutoNum type="alphaLcParenR"/>
            </a:pPr>
            <a:r>
              <a:rPr lang="en-GB" sz="1300" dirty="0" smtClean="0"/>
              <a:t>Diagonal matrix (</a:t>
            </a:r>
            <a:r>
              <a:rPr lang="en-GB" sz="1300" dirty="0" err="1" smtClean="0"/>
              <a:t>D</a:t>
            </a:r>
            <a:r>
              <a:rPr lang="en-GB" sz="1300" baseline="-25000" dirty="0" err="1" smtClean="0"/>
              <a:t>m</a:t>
            </a:r>
            <a:r>
              <a:rPr lang="en-GB" sz="1300" baseline="30000" dirty="0" err="1" smtClean="0"/>
              <a:t>nc</a:t>
            </a:r>
            <a:r>
              <a:rPr lang="en-GB" sz="1300" dirty="0" smtClean="0"/>
              <a:t>) whose main diagonal is the vector with the weights of non-competitive imports of energetic goods aimed at household/ NPISH/ public consumption/ GFCF/ changes in inventories/ ALDV/ exports on the total household/ NPISH/ public consumption GFCF/ changes in inventories/ ALDV/ exports, respectively.</a:t>
            </a:r>
            <a:endParaRPr lang="pt-PT" sz="1300" dirty="0" smtClean="0"/>
          </a:p>
          <a:p>
            <a:pPr marL="457200" lvl="0" indent="-342900">
              <a:buFont typeface="+mj-lt"/>
              <a:buAutoNum type="alphaLcParenR"/>
            </a:pPr>
            <a:r>
              <a:rPr lang="en-GB" sz="1300" dirty="0" smtClean="0"/>
              <a:t>Matrix with the weights of net taxes on goods and services on the total output of each branch (</a:t>
            </a:r>
            <a:r>
              <a:rPr lang="en-GB" sz="1300" dirty="0" err="1" smtClean="0"/>
              <a:t>A</a:t>
            </a:r>
            <a:r>
              <a:rPr lang="en-GB" sz="1300" baseline="-25000" dirty="0" err="1" smtClean="0"/>
              <a:t>ts</a:t>
            </a:r>
            <a:r>
              <a:rPr lang="en-GB" sz="1300" dirty="0" smtClean="0"/>
              <a:t>).</a:t>
            </a:r>
            <a:endParaRPr lang="pt-PT" sz="1300" dirty="0" smtClean="0"/>
          </a:p>
          <a:p>
            <a:pPr marL="457200" lvl="0" indent="-342900">
              <a:buFont typeface="+mj-lt"/>
              <a:buAutoNum type="alphaLcParenR"/>
            </a:pPr>
            <a:r>
              <a:rPr lang="en-GB" sz="1300" dirty="0" smtClean="0"/>
              <a:t>Diagonal matrix whose main diagonal is the vector with the weights of net taxes on goods and services aimed at household/ NPISH/ public consumption/ GFCF/ changes in inventories/ ALDV/ exports on the total household/ NPISH/ public consumption GFCF/ changes in inventories/ ALDV/ exports, respectively.</a:t>
            </a:r>
            <a:r>
              <a:rPr lang="en-GB" sz="1300" b="1" dirty="0" smtClean="0"/>
              <a:t> </a:t>
            </a:r>
            <a:endParaRPr lang="pt-PT" sz="1300" dirty="0" smtClean="0"/>
          </a:p>
          <a:p>
            <a:pPr marL="457200" lvl="0" indent="-342900">
              <a:buFont typeface="+mj-lt"/>
              <a:buAutoNum type="alphaLcParenR"/>
            </a:pPr>
            <a:r>
              <a:rPr lang="en-GB" sz="1300" b="1" dirty="0" smtClean="0"/>
              <a:t>a</a:t>
            </a:r>
            <a:r>
              <a:rPr lang="en-GB" sz="1300" baseline="-25000" dirty="0" smtClean="0"/>
              <a:t>w</a:t>
            </a:r>
            <a:r>
              <a:rPr lang="en-GB" sz="1300" dirty="0" smtClean="0"/>
              <a:t>, </a:t>
            </a:r>
            <a:r>
              <a:rPr lang="en-GB" sz="1300" b="1" dirty="0" smtClean="0"/>
              <a:t>a</a:t>
            </a:r>
            <a:r>
              <a:rPr lang="en-GB" sz="1300" baseline="-25000" dirty="0" smtClean="0"/>
              <a:t>t</a:t>
            </a:r>
            <a:r>
              <a:rPr lang="en-GB" sz="1300" dirty="0" smtClean="0"/>
              <a:t>, </a:t>
            </a:r>
            <a:r>
              <a:rPr lang="en-GB" sz="1300" b="1" dirty="0" smtClean="0"/>
              <a:t>a</a:t>
            </a:r>
            <a:r>
              <a:rPr lang="en-GB" sz="1300" baseline="-25000" dirty="0" smtClean="0"/>
              <a:t>s</a:t>
            </a:r>
            <a:r>
              <a:rPr lang="en-GB" sz="1300" dirty="0" smtClean="0"/>
              <a:t>, </a:t>
            </a:r>
            <a:r>
              <a:rPr lang="en-GB" sz="1300" b="1" dirty="0" err="1" smtClean="0"/>
              <a:t>a</a:t>
            </a:r>
            <a:r>
              <a:rPr lang="en-GB" sz="1300" baseline="-25000" dirty="0" err="1" smtClean="0"/>
              <a:t>os</a:t>
            </a:r>
            <a:r>
              <a:rPr lang="en-GB" sz="1300" dirty="0" smtClean="0"/>
              <a:t> are the vectors with the weights of wages/ taxes/ subsidies/ gross operating surplus and gross mixed incomes on the total output of each branch.</a:t>
            </a:r>
            <a:endParaRPr lang="pt-PT" sz="1300" dirty="0" smtClean="0"/>
          </a:p>
          <a:p>
            <a:pPr marL="457200" lvl="0" indent="-342900">
              <a:buFont typeface="+mj-lt"/>
              <a:buAutoNum type="alphaLcParenR"/>
            </a:pPr>
            <a:r>
              <a:rPr lang="en-GB" sz="1300" dirty="0" smtClean="0"/>
              <a:t>The </a:t>
            </a:r>
            <a:r>
              <a:rPr lang="en-GB" sz="1300" b="1" dirty="0" smtClean="0"/>
              <a:t>employment level</a:t>
            </a:r>
            <a:r>
              <a:rPr lang="en-GB" sz="1300" dirty="0" smtClean="0"/>
              <a:t> is obtained by using labour gross productivity coefficients (</a:t>
            </a:r>
            <a:r>
              <a:rPr lang="en-GB" sz="1300" b="1" dirty="0" err="1" smtClean="0"/>
              <a:t>l</a:t>
            </a:r>
            <a:r>
              <a:rPr lang="en-GB" sz="1300" b="1" baseline="30000" dirty="0" err="1" smtClean="0"/>
              <a:t>T</a:t>
            </a:r>
            <a:r>
              <a:rPr lang="en-GB" sz="1300" dirty="0" smtClean="0"/>
              <a:t>) for each branch. </a:t>
            </a:r>
            <a:endParaRPr lang="pt-PT" sz="1300" dirty="0" smtClean="0"/>
          </a:p>
          <a:p>
            <a:pPr marL="457200" indent="-342900">
              <a:buNone/>
            </a:pPr>
            <a:endParaRPr lang="pt-PT" sz="1300" dirty="0" smtClean="0"/>
          </a:p>
          <a:p>
            <a:pPr marL="457200" indent="-342900">
              <a:buNone/>
            </a:pPr>
            <a:r>
              <a:rPr lang="en-GB" sz="1300" dirty="0" smtClean="0"/>
              <a:t> </a:t>
            </a:r>
            <a:endParaRPr lang="pt-PT" sz="1300" dirty="0" smtClean="0"/>
          </a:p>
          <a:p>
            <a:pPr marL="457200" indent="-342900">
              <a:buFont typeface="+mj-lt"/>
              <a:buAutoNum type="alphaLcParenR"/>
            </a:pPr>
            <a:endParaRPr lang="pt-PT" sz="1300" dirty="0"/>
          </a:p>
        </p:txBody>
      </p:sp>
      <p:sp>
        <p:nvSpPr>
          <p:cNvPr id="6" name="Marcador de Posição do Número do Diapositivo 5"/>
          <p:cNvSpPr>
            <a:spLocks noGrp="1"/>
          </p:cNvSpPr>
          <p:nvPr>
            <p:ph type="sldNum" sz="quarter" idx="12"/>
          </p:nvPr>
        </p:nvSpPr>
        <p:spPr/>
        <p:txBody>
          <a:bodyPr/>
          <a:lstStyle/>
          <a:p>
            <a:fld id="{FF25B18E-F4F2-4D2B-B7C3-AE7A56E057AB}" type="slidenum">
              <a:rPr lang="pt-PT" smtClean="0"/>
              <a:pPr/>
              <a:t>26</a:t>
            </a:fld>
            <a:endParaRPr lang="pt-PT"/>
          </a:p>
        </p:txBody>
      </p:sp>
      <p:sp>
        <p:nvSpPr>
          <p:cNvPr id="7" name="Marcador de Posição do Rodapé 6"/>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b="1" dirty="0" smtClean="0"/>
              <a:t>IO hybrid approaches</a:t>
            </a:r>
            <a:endParaRPr lang="pt-PT" dirty="0"/>
          </a:p>
        </p:txBody>
      </p:sp>
      <p:sp>
        <p:nvSpPr>
          <p:cNvPr id="3" name="Marcador de Posição de Conteúdo 2"/>
          <p:cNvSpPr>
            <a:spLocks noGrp="1"/>
          </p:cNvSpPr>
          <p:nvPr>
            <p:ph idx="1"/>
          </p:nvPr>
        </p:nvSpPr>
        <p:spPr>
          <a:xfrm>
            <a:off x="-540568" y="1628800"/>
            <a:ext cx="10297144" cy="4800600"/>
          </a:xfrm>
        </p:spPr>
        <p:txBody>
          <a:bodyPr>
            <a:normAutofit fontScale="92500" lnSpcReduction="10000"/>
          </a:bodyPr>
          <a:lstStyle/>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r>
              <a:rPr lang="en-GB" dirty="0" smtClean="0"/>
              <a:t>                                                                                                          </a:t>
            </a:r>
          </a:p>
          <a:p>
            <a:pPr>
              <a:buNone/>
            </a:pPr>
            <a:endParaRPr lang="en-GB" dirty="0" smtClean="0"/>
          </a:p>
          <a:p>
            <a:pPr>
              <a:buNone/>
            </a:pPr>
            <a:endParaRPr lang="en-GB" dirty="0" smtClean="0"/>
          </a:p>
          <a:p>
            <a:pPr>
              <a:buNone/>
            </a:pPr>
            <a:r>
              <a:rPr lang="en-GB" dirty="0" smtClean="0"/>
              <a:t>                                                                                                                          Energy branches</a:t>
            </a:r>
            <a:endParaRPr lang="pt-PT" b="1" dirty="0" smtClean="0"/>
          </a:p>
          <a:p>
            <a:pPr>
              <a:buNone/>
            </a:pPr>
            <a:endParaRPr lang="en-GB" dirty="0" smtClean="0"/>
          </a:p>
          <a:p>
            <a:pPr>
              <a:buNone/>
            </a:pPr>
            <a:r>
              <a:rPr lang="en-GB" dirty="0" smtClean="0"/>
              <a:t>                Possible schematic representation of the energy system. </a:t>
            </a:r>
            <a:endParaRPr lang="pt-PT" dirty="0"/>
          </a:p>
        </p:txBody>
      </p:sp>
      <p:graphicFrame>
        <p:nvGraphicFramePr>
          <p:cNvPr id="6" name="Marcador de Posição de Conteúdo 4"/>
          <p:cNvGraphicFramePr>
            <a:graphicFrameLocks/>
          </p:cNvGraphicFramePr>
          <p:nvPr/>
        </p:nvGraphicFramePr>
        <p:xfrm>
          <a:off x="6444208" y="2204864"/>
          <a:ext cx="1964055" cy="2845308"/>
        </p:xfrm>
        <a:graphic>
          <a:graphicData uri="http://schemas.openxmlformats.org/drawingml/2006/table">
            <a:tbl>
              <a:tblPr/>
              <a:tblGrid>
                <a:gridCol w="317500"/>
                <a:gridCol w="1646555"/>
              </a:tblGrid>
              <a:tr h="180340">
                <a:tc>
                  <a:txBody>
                    <a:bodyPr/>
                    <a:lstStyle/>
                    <a:p>
                      <a:pPr>
                        <a:lnSpc>
                          <a:spcPct val="115000"/>
                        </a:lnSpc>
                        <a:spcAft>
                          <a:spcPts val="0"/>
                        </a:spcAft>
                      </a:pPr>
                      <a:r>
                        <a:rPr lang="en-GB" sz="800" b="1">
                          <a:latin typeface="+mn-lt"/>
                          <a:ea typeface="Times New Roman"/>
                        </a:rPr>
                        <a:t>23</a:t>
                      </a:r>
                      <a:endParaRPr lang="pt-PT" sz="1200">
                        <a:latin typeface="+mn-lt"/>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latin typeface="+mn-lt"/>
                          <a:ea typeface="Times New Roman"/>
                        </a:rPr>
                        <a:t>Oil refining sector</a:t>
                      </a:r>
                      <a:endParaRPr lang="pt-PT" sz="1200">
                        <a:latin typeface="+mn-lt"/>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340">
                <a:tc>
                  <a:txBody>
                    <a:bodyPr/>
                    <a:lstStyle/>
                    <a:p>
                      <a:pPr>
                        <a:lnSpc>
                          <a:spcPct val="115000"/>
                        </a:lnSpc>
                        <a:spcAft>
                          <a:spcPts val="0"/>
                        </a:spcAft>
                      </a:pPr>
                      <a:r>
                        <a:rPr lang="en-GB" sz="800" b="1">
                          <a:latin typeface="+mn-lt"/>
                          <a:ea typeface="Times New Roman"/>
                        </a:rPr>
                        <a:t>40.1</a:t>
                      </a:r>
                      <a:endParaRPr lang="pt-PT" sz="1200">
                        <a:latin typeface="+mn-lt"/>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latin typeface="+mn-lt"/>
                          <a:ea typeface="Times New Roman"/>
                        </a:rPr>
                        <a:t>Electricity distribution</a:t>
                      </a:r>
                      <a:endParaRPr lang="pt-PT" sz="1200">
                        <a:latin typeface="+mn-lt"/>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340">
                <a:tc>
                  <a:txBody>
                    <a:bodyPr/>
                    <a:lstStyle/>
                    <a:p>
                      <a:pPr>
                        <a:lnSpc>
                          <a:spcPct val="115000"/>
                        </a:lnSpc>
                        <a:spcAft>
                          <a:spcPts val="0"/>
                        </a:spcAft>
                      </a:pPr>
                      <a:r>
                        <a:rPr lang="en-GB" sz="800" b="1">
                          <a:latin typeface="+mn-lt"/>
                          <a:ea typeface="Times New Roman"/>
                        </a:rPr>
                        <a:t>A17</a:t>
                      </a:r>
                      <a:endParaRPr lang="pt-PT" sz="1200">
                        <a:latin typeface="+mn-lt"/>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latin typeface="+mn-lt"/>
                          <a:ea typeface="Times New Roman"/>
                        </a:rPr>
                        <a:t>Co-generation</a:t>
                      </a:r>
                      <a:endParaRPr lang="pt-PT" sz="1200">
                        <a:latin typeface="+mn-lt"/>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340">
                <a:tc>
                  <a:txBody>
                    <a:bodyPr/>
                    <a:lstStyle/>
                    <a:p>
                      <a:pPr>
                        <a:lnSpc>
                          <a:spcPct val="115000"/>
                        </a:lnSpc>
                        <a:spcAft>
                          <a:spcPts val="0"/>
                        </a:spcAft>
                      </a:pPr>
                      <a:r>
                        <a:rPr lang="en-GB" sz="800" b="1">
                          <a:latin typeface="+mn-lt"/>
                          <a:ea typeface="Times New Roman"/>
                        </a:rPr>
                        <a:t>A18</a:t>
                      </a:r>
                      <a:endParaRPr lang="pt-PT" sz="1200">
                        <a:latin typeface="+mn-lt"/>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latin typeface="+mn-lt"/>
                          <a:ea typeface="Times New Roman"/>
                        </a:rPr>
                        <a:t>Eolic and others</a:t>
                      </a:r>
                      <a:endParaRPr lang="pt-PT" sz="1200">
                        <a:latin typeface="+mn-lt"/>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340">
                <a:tc>
                  <a:txBody>
                    <a:bodyPr/>
                    <a:lstStyle/>
                    <a:p>
                      <a:pPr>
                        <a:lnSpc>
                          <a:spcPct val="115000"/>
                        </a:lnSpc>
                        <a:spcAft>
                          <a:spcPts val="0"/>
                        </a:spcAft>
                      </a:pPr>
                      <a:r>
                        <a:rPr lang="en-GB" sz="800" b="1">
                          <a:latin typeface="+mn-lt"/>
                          <a:ea typeface="Times New Roman"/>
                        </a:rPr>
                        <a:t>A19</a:t>
                      </a:r>
                      <a:endParaRPr lang="pt-PT" sz="1200">
                        <a:latin typeface="+mn-lt"/>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latin typeface="+mn-lt"/>
                          <a:ea typeface="Times New Roman"/>
                        </a:rPr>
                        <a:t>Geothermal</a:t>
                      </a:r>
                      <a:endParaRPr lang="pt-PT" sz="1200">
                        <a:latin typeface="+mn-lt"/>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340">
                <a:tc>
                  <a:txBody>
                    <a:bodyPr/>
                    <a:lstStyle/>
                    <a:p>
                      <a:pPr>
                        <a:lnSpc>
                          <a:spcPct val="115000"/>
                        </a:lnSpc>
                        <a:spcAft>
                          <a:spcPts val="0"/>
                        </a:spcAft>
                      </a:pPr>
                      <a:r>
                        <a:rPr lang="en-GB" sz="800" b="1">
                          <a:latin typeface="+mn-lt"/>
                          <a:ea typeface="Times New Roman"/>
                        </a:rPr>
                        <a:t>A20</a:t>
                      </a:r>
                      <a:endParaRPr lang="pt-PT" sz="1200">
                        <a:latin typeface="+mn-lt"/>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latin typeface="+mn-lt"/>
                          <a:ea typeface="Times New Roman"/>
                        </a:rPr>
                        <a:t>Hydroelectricity</a:t>
                      </a:r>
                      <a:endParaRPr lang="pt-PT" sz="1200">
                        <a:latin typeface="+mn-lt"/>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340">
                <a:tc>
                  <a:txBody>
                    <a:bodyPr/>
                    <a:lstStyle/>
                    <a:p>
                      <a:pPr>
                        <a:lnSpc>
                          <a:spcPct val="115000"/>
                        </a:lnSpc>
                        <a:spcAft>
                          <a:spcPts val="0"/>
                        </a:spcAft>
                      </a:pPr>
                      <a:r>
                        <a:rPr lang="en-GB" sz="800" b="1">
                          <a:latin typeface="+mn-lt"/>
                          <a:ea typeface="Times New Roman"/>
                        </a:rPr>
                        <a:t>A21</a:t>
                      </a:r>
                      <a:endParaRPr lang="pt-PT" sz="1200">
                        <a:latin typeface="+mn-lt"/>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latin typeface="+mn-lt"/>
                          <a:ea typeface="Times New Roman"/>
                        </a:rPr>
                        <a:t>Thermoelectricity</a:t>
                      </a:r>
                      <a:endParaRPr lang="pt-PT" sz="1200">
                        <a:latin typeface="+mn-lt"/>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340">
                <a:tc>
                  <a:txBody>
                    <a:bodyPr/>
                    <a:lstStyle/>
                    <a:p>
                      <a:pPr>
                        <a:lnSpc>
                          <a:spcPct val="115000"/>
                        </a:lnSpc>
                        <a:spcAft>
                          <a:spcPts val="0"/>
                        </a:spcAft>
                      </a:pPr>
                      <a:r>
                        <a:rPr lang="en-GB" sz="800" b="1">
                          <a:latin typeface="+mn-lt"/>
                          <a:ea typeface="Times New Roman"/>
                        </a:rPr>
                        <a:t>40.2</a:t>
                      </a:r>
                      <a:endParaRPr lang="pt-PT" sz="1200">
                        <a:latin typeface="+mn-lt"/>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latin typeface="+mn-lt"/>
                          <a:ea typeface="Times New Roman"/>
                        </a:rPr>
                        <a:t>Distribution of gas by pipeline</a:t>
                      </a:r>
                      <a:endParaRPr lang="pt-PT" sz="1200">
                        <a:latin typeface="+mn-lt"/>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340">
                <a:tc>
                  <a:txBody>
                    <a:bodyPr/>
                    <a:lstStyle/>
                    <a:p>
                      <a:pPr>
                        <a:lnSpc>
                          <a:spcPct val="115000"/>
                        </a:lnSpc>
                        <a:spcAft>
                          <a:spcPts val="0"/>
                        </a:spcAft>
                      </a:pPr>
                      <a:r>
                        <a:rPr lang="en-GB" sz="800" b="1">
                          <a:latin typeface="+mn-lt"/>
                          <a:ea typeface="Times New Roman"/>
                        </a:rPr>
                        <a:t>A22</a:t>
                      </a:r>
                      <a:endParaRPr lang="pt-PT" sz="1200">
                        <a:latin typeface="+mn-lt"/>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latin typeface="+mn-lt"/>
                          <a:ea typeface="Times New Roman"/>
                        </a:rPr>
                        <a:t>Distribution of natural gas</a:t>
                      </a:r>
                      <a:endParaRPr lang="pt-PT" sz="1200">
                        <a:latin typeface="+mn-lt"/>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340">
                <a:tc>
                  <a:txBody>
                    <a:bodyPr/>
                    <a:lstStyle/>
                    <a:p>
                      <a:pPr>
                        <a:lnSpc>
                          <a:spcPct val="115000"/>
                        </a:lnSpc>
                        <a:spcAft>
                          <a:spcPts val="0"/>
                        </a:spcAft>
                      </a:pPr>
                      <a:r>
                        <a:rPr lang="en-GB" sz="800" b="1">
                          <a:latin typeface="+mn-lt"/>
                          <a:ea typeface="Times New Roman"/>
                        </a:rPr>
                        <a:t>A23</a:t>
                      </a:r>
                      <a:endParaRPr lang="pt-PT" sz="1200">
                        <a:latin typeface="+mn-lt"/>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latin typeface="+mn-lt"/>
                          <a:ea typeface="Times New Roman"/>
                        </a:rPr>
                        <a:t>Distribution of city gas</a:t>
                      </a:r>
                      <a:endParaRPr lang="pt-PT" sz="1200">
                        <a:latin typeface="+mn-lt"/>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340">
                <a:tc>
                  <a:txBody>
                    <a:bodyPr/>
                    <a:lstStyle/>
                    <a:p>
                      <a:pPr>
                        <a:lnSpc>
                          <a:spcPct val="115000"/>
                        </a:lnSpc>
                        <a:spcAft>
                          <a:spcPts val="0"/>
                        </a:spcAft>
                      </a:pPr>
                      <a:r>
                        <a:rPr lang="en-GB" sz="800" b="1">
                          <a:latin typeface="+mn-lt"/>
                          <a:ea typeface="Times New Roman"/>
                        </a:rPr>
                        <a:t>40.3</a:t>
                      </a:r>
                      <a:endParaRPr lang="pt-PT" sz="1200">
                        <a:latin typeface="+mn-lt"/>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latin typeface="+mn-lt"/>
                          <a:ea typeface="Times New Roman"/>
                        </a:rPr>
                        <a:t>Distribution of hot water and steam</a:t>
                      </a:r>
                      <a:endParaRPr lang="pt-PT" sz="1200">
                        <a:latin typeface="+mn-lt"/>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340">
                <a:tc>
                  <a:txBody>
                    <a:bodyPr/>
                    <a:lstStyle/>
                    <a:p>
                      <a:pPr>
                        <a:lnSpc>
                          <a:spcPct val="115000"/>
                        </a:lnSpc>
                        <a:spcAft>
                          <a:spcPts val="0"/>
                        </a:spcAft>
                      </a:pPr>
                      <a:r>
                        <a:rPr lang="en-GB" sz="800" b="1">
                          <a:latin typeface="+mn-lt"/>
                          <a:ea typeface="Times New Roman"/>
                        </a:rPr>
                        <a:t>M1</a:t>
                      </a:r>
                      <a:endParaRPr lang="pt-PT" sz="1200">
                        <a:latin typeface="+mn-lt"/>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latin typeface="+mn-lt"/>
                          <a:ea typeface="Times New Roman"/>
                        </a:rPr>
                        <a:t>Coal (includes anthracite) and lignite</a:t>
                      </a:r>
                      <a:endParaRPr lang="pt-PT" sz="1200">
                        <a:latin typeface="+mn-lt"/>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340">
                <a:tc>
                  <a:txBody>
                    <a:bodyPr/>
                    <a:lstStyle/>
                    <a:p>
                      <a:pPr>
                        <a:lnSpc>
                          <a:spcPct val="115000"/>
                        </a:lnSpc>
                        <a:spcAft>
                          <a:spcPts val="0"/>
                        </a:spcAft>
                      </a:pPr>
                      <a:r>
                        <a:rPr lang="en-GB" sz="800" b="1">
                          <a:latin typeface="+mn-lt"/>
                          <a:ea typeface="Times New Roman"/>
                        </a:rPr>
                        <a:t>M2</a:t>
                      </a:r>
                      <a:endParaRPr lang="pt-PT" sz="1200">
                        <a:latin typeface="+mn-lt"/>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latin typeface="+mn-lt"/>
                          <a:ea typeface="Times New Roman"/>
                        </a:rPr>
                        <a:t>Crude oil</a:t>
                      </a:r>
                      <a:endParaRPr lang="pt-PT" sz="1200">
                        <a:latin typeface="+mn-lt"/>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340">
                <a:tc>
                  <a:txBody>
                    <a:bodyPr/>
                    <a:lstStyle/>
                    <a:p>
                      <a:pPr>
                        <a:lnSpc>
                          <a:spcPct val="115000"/>
                        </a:lnSpc>
                        <a:spcAft>
                          <a:spcPts val="0"/>
                        </a:spcAft>
                      </a:pPr>
                      <a:r>
                        <a:rPr lang="en-GB" sz="800" b="1">
                          <a:latin typeface="+mn-lt"/>
                          <a:ea typeface="Times New Roman"/>
                        </a:rPr>
                        <a:t>M3</a:t>
                      </a:r>
                      <a:endParaRPr lang="pt-PT" sz="1200">
                        <a:latin typeface="+mn-lt"/>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latin typeface="+mn-lt"/>
                          <a:ea typeface="Times New Roman"/>
                        </a:rPr>
                        <a:t>Oil wastes and intermediate products</a:t>
                      </a:r>
                      <a:endParaRPr lang="pt-PT" sz="1200">
                        <a:latin typeface="+mn-lt"/>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340">
                <a:tc>
                  <a:txBody>
                    <a:bodyPr/>
                    <a:lstStyle/>
                    <a:p>
                      <a:pPr>
                        <a:lnSpc>
                          <a:spcPct val="115000"/>
                        </a:lnSpc>
                        <a:spcAft>
                          <a:spcPts val="0"/>
                        </a:spcAft>
                      </a:pPr>
                      <a:r>
                        <a:rPr lang="en-GB" sz="800" b="1">
                          <a:latin typeface="+mn-lt"/>
                          <a:ea typeface="Times New Roman"/>
                        </a:rPr>
                        <a:t>M4</a:t>
                      </a:r>
                      <a:endParaRPr lang="pt-PT" sz="1200">
                        <a:latin typeface="+mn-lt"/>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latin typeface="+mn-lt"/>
                          <a:ea typeface="Times New Roman"/>
                        </a:rPr>
                        <a:t>Natural Gas</a:t>
                      </a:r>
                      <a:endParaRPr lang="pt-PT" sz="1200">
                        <a:latin typeface="+mn-lt"/>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045">
                <a:tc>
                  <a:txBody>
                    <a:bodyPr/>
                    <a:lstStyle/>
                    <a:p>
                      <a:pPr>
                        <a:lnSpc>
                          <a:spcPct val="115000"/>
                        </a:lnSpc>
                        <a:spcAft>
                          <a:spcPts val="0"/>
                        </a:spcAft>
                      </a:pPr>
                      <a:r>
                        <a:rPr lang="en-GB" sz="800" b="1">
                          <a:latin typeface="+mn-lt"/>
                          <a:ea typeface="Times New Roman"/>
                        </a:rPr>
                        <a:t>M5</a:t>
                      </a:r>
                      <a:endParaRPr lang="pt-PT" sz="1200">
                        <a:latin typeface="+mn-lt"/>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dirty="0">
                          <a:latin typeface="+mn-lt"/>
                          <a:ea typeface="Times New Roman"/>
                        </a:rPr>
                        <a:t>Petroleum coke</a:t>
                      </a:r>
                      <a:endParaRPr lang="pt-PT" sz="1200" dirty="0">
                        <a:latin typeface="+mn-lt"/>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ela 6"/>
          <p:cNvGraphicFramePr>
            <a:graphicFrameLocks noGrp="1"/>
          </p:cNvGraphicFramePr>
          <p:nvPr/>
        </p:nvGraphicFramePr>
        <p:xfrm>
          <a:off x="0" y="1844824"/>
          <a:ext cx="6300192" cy="3785616"/>
        </p:xfrm>
        <a:graphic>
          <a:graphicData uri="http://schemas.openxmlformats.org/drawingml/2006/table">
            <a:tbl>
              <a:tblPr/>
              <a:tblGrid>
                <a:gridCol w="720080"/>
                <a:gridCol w="616585"/>
                <a:gridCol w="346594"/>
                <a:gridCol w="350243"/>
                <a:gridCol w="350243"/>
                <a:gridCol w="350243"/>
                <a:gridCol w="347810"/>
                <a:gridCol w="347810"/>
                <a:gridCol w="347810"/>
                <a:gridCol w="347810"/>
                <a:gridCol w="339268"/>
                <a:gridCol w="576064"/>
                <a:gridCol w="576064"/>
                <a:gridCol w="683568"/>
              </a:tblGrid>
              <a:tr h="0">
                <a:tc>
                  <a:txBody>
                    <a:bodyPr/>
                    <a:lstStyle/>
                    <a:p>
                      <a:pPr algn="ctr">
                        <a:lnSpc>
                          <a:spcPct val="115000"/>
                        </a:lnSpc>
                        <a:spcAft>
                          <a:spcPts val="0"/>
                        </a:spcAft>
                      </a:pPr>
                      <a:endParaRPr lang="en-GB" sz="900" dirty="0">
                        <a:latin typeface="+mn-lt"/>
                        <a:ea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endParaRPr lang="en-GB" sz="900">
                        <a:latin typeface="+mn-lt"/>
                        <a:ea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gridSpan="4">
                  <a:txBody>
                    <a:bodyPr/>
                    <a:lstStyle/>
                    <a:p>
                      <a:pPr algn="ctr">
                        <a:lnSpc>
                          <a:spcPct val="115000"/>
                        </a:lnSpc>
                        <a:spcAft>
                          <a:spcPts val="0"/>
                        </a:spcAft>
                      </a:pPr>
                      <a:r>
                        <a:rPr lang="en-GB" sz="900" dirty="0">
                          <a:latin typeface="+mn-lt"/>
                          <a:ea typeface="Times New Roman"/>
                        </a:rPr>
                        <a:t>Energy </a:t>
                      </a:r>
                      <a:r>
                        <a:rPr lang="en-GB" sz="900" dirty="0" smtClean="0">
                          <a:latin typeface="+mn-lt"/>
                          <a:ea typeface="Times New Roman"/>
                        </a:rPr>
                        <a:t>branches</a:t>
                      </a:r>
                      <a:endParaRPr lang="pt-PT" sz="9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PT"/>
                    </a:p>
                  </a:txBody>
                  <a:tcPr/>
                </a:tc>
                <a:tc hMerge="1">
                  <a:txBody>
                    <a:bodyPr/>
                    <a:lstStyle/>
                    <a:p>
                      <a:endParaRPr lang="pt-PT"/>
                    </a:p>
                  </a:txBody>
                  <a:tcPr/>
                </a:tc>
                <a:tc hMerge="1">
                  <a:txBody>
                    <a:bodyPr/>
                    <a:lstStyle/>
                    <a:p>
                      <a:endParaRPr lang="pt-PT"/>
                    </a:p>
                  </a:txBody>
                  <a:tcPr/>
                </a:tc>
                <a:tc gridSpan="5">
                  <a:txBody>
                    <a:bodyPr/>
                    <a:lstStyle/>
                    <a:p>
                      <a:pPr algn="ctr">
                        <a:lnSpc>
                          <a:spcPct val="115000"/>
                        </a:lnSpc>
                        <a:spcAft>
                          <a:spcPts val="0"/>
                        </a:spcAft>
                      </a:pPr>
                      <a:r>
                        <a:rPr lang="en-GB" sz="900">
                          <a:latin typeface="+mn-lt"/>
                          <a:ea typeface="Times New Roman"/>
                        </a:rPr>
                        <a:t>Electricity products</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PT"/>
                    </a:p>
                  </a:txBody>
                  <a:tcPr/>
                </a:tc>
                <a:tc hMerge="1">
                  <a:txBody>
                    <a:bodyPr/>
                    <a:lstStyle/>
                    <a:p>
                      <a:endParaRPr lang="pt-PT"/>
                    </a:p>
                  </a:txBody>
                  <a:tcPr/>
                </a:tc>
                <a:tc hMerge="1">
                  <a:txBody>
                    <a:bodyPr/>
                    <a:lstStyle/>
                    <a:p>
                      <a:endParaRPr lang="pt-PT"/>
                    </a:p>
                  </a:txBody>
                  <a:tcPr/>
                </a:tc>
                <a:tc hMerge="1">
                  <a:txBody>
                    <a:bodyPr/>
                    <a:lstStyle/>
                    <a:p>
                      <a:endParaRPr lang="pt-PT"/>
                    </a:p>
                  </a:txBody>
                  <a:tcPr/>
                </a:tc>
                <a:tc>
                  <a:txBody>
                    <a:bodyPr/>
                    <a:lstStyle/>
                    <a:p>
                      <a:pPr algn="ctr">
                        <a:lnSpc>
                          <a:spcPct val="115000"/>
                        </a:lnSpc>
                        <a:spcAft>
                          <a:spcPts val="0"/>
                        </a:spcAft>
                      </a:pPr>
                      <a:r>
                        <a:rPr lang="en-GB" sz="900">
                          <a:latin typeface="+mn-lt"/>
                          <a:ea typeface="Times New Roman"/>
                        </a:rPr>
                        <a:t>Refinery products</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Gas </a:t>
                      </a:r>
                      <a:br>
                        <a:rPr lang="en-GB" sz="900">
                          <a:latin typeface="+mn-lt"/>
                          <a:ea typeface="Times New Roman"/>
                        </a:rPr>
                      </a:br>
                      <a:r>
                        <a:rPr lang="en-GB" sz="900">
                          <a:latin typeface="+mn-lt"/>
                          <a:ea typeface="Times New Roman"/>
                        </a:rPr>
                        <a:t>products</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Non-energy </a:t>
                      </a:r>
                      <a:br>
                        <a:rPr lang="en-GB" sz="900">
                          <a:latin typeface="+mn-lt"/>
                          <a:ea typeface="Times New Roman"/>
                        </a:rPr>
                      </a:br>
                      <a:r>
                        <a:rPr lang="en-GB" sz="900">
                          <a:latin typeface="+mn-lt"/>
                          <a:ea typeface="Times New Roman"/>
                        </a:rPr>
                        <a:t>branches</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endParaRPr lang="en-GB" sz="900">
                        <a:latin typeface="+mn-lt"/>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GB" sz="900">
                        <a:latin typeface="+mn-lt"/>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23</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40.1</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40.2</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40.3</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A17</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A18</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A19</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A20</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A21</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A1 to A16</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A22,</a:t>
                      </a:r>
                      <a:br>
                        <a:rPr lang="en-GB" sz="900">
                          <a:latin typeface="+mn-lt"/>
                          <a:ea typeface="Times New Roman"/>
                        </a:rPr>
                      </a:br>
                      <a:r>
                        <a:rPr lang="en-GB" sz="900">
                          <a:latin typeface="+mn-lt"/>
                          <a:ea typeface="Times New Roman"/>
                        </a:rPr>
                        <a:t>A23</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rowSpan="4">
                  <a:txBody>
                    <a:bodyPr/>
                    <a:lstStyle/>
                    <a:p>
                      <a:pPr>
                        <a:lnSpc>
                          <a:spcPct val="115000"/>
                        </a:lnSpc>
                        <a:spcAft>
                          <a:spcPts val="0"/>
                        </a:spcAft>
                      </a:pPr>
                      <a:endParaRPr lang="en-GB" sz="900">
                        <a:latin typeface="+mn-lt"/>
                        <a:ea typeface="Times New Roman"/>
                      </a:endParaRPr>
                    </a:p>
                    <a:p>
                      <a:pPr>
                        <a:lnSpc>
                          <a:spcPct val="115000"/>
                        </a:lnSpc>
                        <a:spcAft>
                          <a:spcPts val="0"/>
                        </a:spcAft>
                      </a:pPr>
                      <a:r>
                        <a:rPr lang="en-GB" sz="900">
                          <a:latin typeface="+mn-lt"/>
                          <a:ea typeface="Times New Roman"/>
                        </a:rPr>
                        <a:t>Energy </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latin typeface="+mn-lt"/>
                          <a:ea typeface="Times New Roman"/>
                        </a:rPr>
                        <a:t>23  </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x</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pt-PT"/>
                    </a:p>
                  </a:txBody>
                  <a:tcPr/>
                </a:tc>
                <a:tc>
                  <a:txBody>
                    <a:bodyPr/>
                    <a:lstStyle/>
                    <a:p>
                      <a:pPr>
                        <a:lnSpc>
                          <a:spcPct val="115000"/>
                        </a:lnSpc>
                        <a:spcAft>
                          <a:spcPts val="0"/>
                        </a:spcAft>
                      </a:pPr>
                      <a:r>
                        <a:rPr lang="en-GB" sz="900">
                          <a:latin typeface="+mn-lt"/>
                          <a:ea typeface="Times New Roman"/>
                        </a:rPr>
                        <a:t>40.1</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dirty="0" smtClean="0">
                          <a:latin typeface="+mn-lt"/>
                          <a:ea typeface="Times New Roman"/>
                        </a:rPr>
                        <a:t>x</a:t>
                      </a:r>
                      <a:endParaRPr lang="pt-PT" sz="9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x</a:t>
                      </a:r>
                      <a:r>
                        <a:rPr lang="en-GB" sz="900" baseline="30000">
                          <a:latin typeface="+mn-lt"/>
                          <a:ea typeface="Times New Roman"/>
                        </a:rPr>
                        <a:t>a)</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x</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x</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x</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pt-PT"/>
                    </a:p>
                  </a:txBody>
                  <a:tcPr/>
                </a:tc>
                <a:tc>
                  <a:txBody>
                    <a:bodyPr/>
                    <a:lstStyle/>
                    <a:p>
                      <a:pPr>
                        <a:lnSpc>
                          <a:spcPct val="115000"/>
                        </a:lnSpc>
                        <a:spcAft>
                          <a:spcPts val="0"/>
                        </a:spcAft>
                      </a:pPr>
                      <a:r>
                        <a:rPr lang="en-GB" sz="900">
                          <a:latin typeface="+mn-lt"/>
                          <a:ea typeface="Times New Roman"/>
                        </a:rPr>
                        <a:t>40.2</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pt-PT" sz="9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dirty="0" smtClean="0">
                          <a:latin typeface="+mn-lt"/>
                          <a:ea typeface="Times New Roman"/>
                        </a:rPr>
                        <a:t>x</a:t>
                      </a:r>
                      <a:endParaRPr lang="pt-PT" sz="9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pt-PT"/>
                    </a:p>
                  </a:txBody>
                  <a:tcPr/>
                </a:tc>
                <a:tc>
                  <a:txBody>
                    <a:bodyPr/>
                    <a:lstStyle/>
                    <a:p>
                      <a:pPr>
                        <a:lnSpc>
                          <a:spcPct val="115000"/>
                        </a:lnSpc>
                        <a:spcAft>
                          <a:spcPts val="0"/>
                        </a:spcAft>
                      </a:pPr>
                      <a:r>
                        <a:rPr lang="en-GB" sz="900">
                          <a:latin typeface="+mn-lt"/>
                          <a:ea typeface="Times New Roman"/>
                        </a:rPr>
                        <a:t>40.3</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dirty="0" smtClean="0">
                          <a:latin typeface="+mn-lt"/>
                          <a:ea typeface="Times New Roman"/>
                        </a:rPr>
                        <a:t>x</a:t>
                      </a:r>
                      <a:endParaRPr lang="pt-PT" sz="9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x</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x</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rowSpan="5">
                  <a:txBody>
                    <a:bodyPr/>
                    <a:lstStyle/>
                    <a:p>
                      <a:pPr>
                        <a:lnSpc>
                          <a:spcPct val="115000"/>
                        </a:lnSpc>
                        <a:spcAft>
                          <a:spcPts val="0"/>
                        </a:spcAft>
                      </a:pPr>
                      <a:r>
                        <a:rPr lang="en-US" sz="900">
                          <a:latin typeface="+mn-lt"/>
                          <a:ea typeface="Times New Roman"/>
                        </a:rPr>
                        <a:t> </a:t>
                      </a:r>
                      <a:endParaRPr lang="pt-PT" sz="900">
                        <a:latin typeface="+mn-lt"/>
                        <a:ea typeface="Times New Roman"/>
                      </a:endParaRPr>
                    </a:p>
                    <a:p>
                      <a:pPr>
                        <a:lnSpc>
                          <a:spcPct val="115000"/>
                        </a:lnSpc>
                        <a:spcAft>
                          <a:spcPts val="0"/>
                        </a:spcAft>
                      </a:pPr>
                      <a:r>
                        <a:rPr lang="en-GB" sz="900">
                          <a:latin typeface="+mn-lt"/>
                          <a:ea typeface="Times New Roman"/>
                        </a:rPr>
                        <a:t>Electricitity </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latin typeface="+mn-lt"/>
                          <a:ea typeface="Times New Roman"/>
                        </a:rPr>
                        <a:t>A17</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x</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x</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pt-PT"/>
                    </a:p>
                  </a:txBody>
                  <a:tcPr/>
                </a:tc>
                <a:tc>
                  <a:txBody>
                    <a:bodyPr/>
                    <a:lstStyle/>
                    <a:p>
                      <a:pPr>
                        <a:lnSpc>
                          <a:spcPct val="115000"/>
                        </a:lnSpc>
                        <a:spcAft>
                          <a:spcPts val="0"/>
                        </a:spcAft>
                      </a:pPr>
                      <a:r>
                        <a:rPr lang="en-GB" sz="900">
                          <a:latin typeface="+mn-lt"/>
                          <a:ea typeface="Times New Roman"/>
                        </a:rPr>
                        <a:t>A18</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x</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pt-PT"/>
                    </a:p>
                  </a:txBody>
                  <a:tcPr/>
                </a:tc>
                <a:tc>
                  <a:txBody>
                    <a:bodyPr/>
                    <a:lstStyle/>
                    <a:p>
                      <a:pPr>
                        <a:lnSpc>
                          <a:spcPct val="115000"/>
                        </a:lnSpc>
                        <a:spcAft>
                          <a:spcPts val="0"/>
                        </a:spcAft>
                      </a:pPr>
                      <a:r>
                        <a:rPr lang="en-GB" sz="900">
                          <a:latin typeface="+mn-lt"/>
                          <a:ea typeface="Times New Roman"/>
                        </a:rPr>
                        <a:t>A19</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x</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pt-PT"/>
                    </a:p>
                  </a:txBody>
                  <a:tcPr/>
                </a:tc>
                <a:tc>
                  <a:txBody>
                    <a:bodyPr/>
                    <a:lstStyle/>
                    <a:p>
                      <a:pPr>
                        <a:lnSpc>
                          <a:spcPct val="115000"/>
                        </a:lnSpc>
                        <a:spcAft>
                          <a:spcPts val="0"/>
                        </a:spcAft>
                      </a:pPr>
                      <a:r>
                        <a:rPr lang="en-GB" sz="900">
                          <a:latin typeface="+mn-lt"/>
                          <a:ea typeface="Times New Roman"/>
                        </a:rPr>
                        <a:t>A20</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x</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pt-PT"/>
                    </a:p>
                  </a:txBody>
                  <a:tcPr/>
                </a:tc>
                <a:tc>
                  <a:txBody>
                    <a:bodyPr/>
                    <a:lstStyle/>
                    <a:p>
                      <a:pPr>
                        <a:lnSpc>
                          <a:spcPct val="115000"/>
                        </a:lnSpc>
                        <a:spcAft>
                          <a:spcPts val="0"/>
                        </a:spcAft>
                      </a:pPr>
                      <a:r>
                        <a:rPr lang="en-GB" sz="900">
                          <a:latin typeface="+mn-lt"/>
                          <a:ea typeface="Times New Roman"/>
                        </a:rPr>
                        <a:t>A21</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x</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a:latin typeface="+mn-lt"/>
                          <a:ea typeface="Times New Roman"/>
                        </a:rPr>
                        <a:t> Refinery products</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latin typeface="+mn-lt"/>
                          <a:ea typeface="Times New Roman"/>
                        </a:rPr>
                        <a:t>A1 to A16</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x</a:t>
                      </a:r>
                      <a:r>
                        <a:rPr lang="en-GB" sz="900" baseline="30000">
                          <a:latin typeface="+mn-lt"/>
                          <a:ea typeface="Times New Roman"/>
                        </a:rPr>
                        <a:t>a)</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x</a:t>
                      </a:r>
                      <a:r>
                        <a:rPr lang="en-GB" sz="900" baseline="30000">
                          <a:latin typeface="+mn-lt"/>
                          <a:ea typeface="Times New Roman"/>
                        </a:rPr>
                        <a:t>b)</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x</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x</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x</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x</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a:latin typeface="+mn-lt"/>
                          <a:ea typeface="Times New Roman"/>
                        </a:rPr>
                        <a:t>Gas </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latin typeface="+mn-lt"/>
                          <a:ea typeface="Times New Roman"/>
                        </a:rPr>
                        <a:t>A22,</a:t>
                      </a:r>
                      <a:br>
                        <a:rPr lang="en-GB" sz="900">
                          <a:latin typeface="+mn-lt"/>
                          <a:ea typeface="Times New Roman"/>
                        </a:rPr>
                      </a:br>
                      <a:r>
                        <a:rPr lang="en-GB" sz="900">
                          <a:latin typeface="+mn-lt"/>
                          <a:ea typeface="Times New Roman"/>
                        </a:rPr>
                        <a:t> A23</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dirty="0" smtClean="0">
                          <a:latin typeface="+mn-lt"/>
                          <a:ea typeface="Times New Roman"/>
                        </a:rPr>
                        <a:t>x</a:t>
                      </a:r>
                      <a:endParaRPr lang="pt-PT" sz="9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x</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x</a:t>
                      </a:r>
                      <a:r>
                        <a:rPr lang="en-GB" sz="900" baseline="30000">
                          <a:latin typeface="+mn-lt"/>
                          <a:ea typeface="Times New Roman"/>
                        </a:rPr>
                        <a:t>a)</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x</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x</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x</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a:latin typeface="+mn-lt"/>
                          <a:ea typeface="Times New Roman"/>
                        </a:rPr>
                        <a:t>Non-energy branches</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dirty="0" smtClean="0">
                          <a:latin typeface="+mn-lt"/>
                          <a:ea typeface="Times New Roman"/>
                        </a:rPr>
                        <a:t>x</a:t>
                      </a:r>
                      <a:endParaRPr lang="pt-PT" sz="9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x</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x</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x</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x</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a:latin typeface="+mn-lt"/>
                          <a:ea typeface="Times New Roman"/>
                        </a:rPr>
                        <a:t>Non-competitive energy imports </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latin typeface="+mn-lt"/>
                          <a:ea typeface="Times New Roman"/>
                        </a:rPr>
                        <a:t>M1 </a:t>
                      </a:r>
                      <a:br>
                        <a:rPr lang="en-GB" sz="900">
                          <a:latin typeface="+mn-lt"/>
                          <a:ea typeface="Times New Roman"/>
                        </a:rPr>
                      </a:br>
                      <a:r>
                        <a:rPr lang="en-GB" sz="900">
                          <a:latin typeface="+mn-lt"/>
                          <a:ea typeface="Times New Roman"/>
                        </a:rPr>
                        <a:t>to</a:t>
                      </a:r>
                      <a:br>
                        <a:rPr lang="en-GB" sz="900">
                          <a:latin typeface="+mn-lt"/>
                          <a:ea typeface="Times New Roman"/>
                        </a:rPr>
                      </a:br>
                      <a:r>
                        <a:rPr lang="en-GB" sz="900">
                          <a:latin typeface="+mn-lt"/>
                          <a:ea typeface="Times New Roman"/>
                        </a:rPr>
                        <a:t>M5</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dirty="0" smtClean="0">
                          <a:latin typeface="+mn-lt"/>
                          <a:ea typeface="Times New Roman"/>
                        </a:rPr>
                        <a:t>x</a:t>
                      </a:r>
                      <a:endParaRPr lang="pt-PT" sz="9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x</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x</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x</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latin typeface="+mn-lt"/>
                          <a:ea typeface="Times New Roman"/>
                        </a:rPr>
                        <a:t>x</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dirty="0">
                          <a:latin typeface="+mn-lt"/>
                          <a:ea typeface="Times New Roman"/>
                        </a:rPr>
                        <a:t>x</a:t>
                      </a:r>
                      <a:endParaRPr lang="pt-PT" sz="9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Marcador de Posição do Número do Diapositivo 8"/>
          <p:cNvSpPr>
            <a:spLocks noGrp="1"/>
          </p:cNvSpPr>
          <p:nvPr>
            <p:ph type="sldNum" sz="quarter" idx="12"/>
          </p:nvPr>
        </p:nvSpPr>
        <p:spPr/>
        <p:txBody>
          <a:bodyPr/>
          <a:lstStyle/>
          <a:p>
            <a:fld id="{FF25B18E-F4F2-4D2B-B7C3-AE7A56E057AB}" type="slidenum">
              <a:rPr lang="pt-PT" smtClean="0"/>
              <a:pPr/>
              <a:t>27</a:t>
            </a:fld>
            <a:endParaRPr lang="pt-PT"/>
          </a:p>
        </p:txBody>
      </p:sp>
      <p:sp>
        <p:nvSpPr>
          <p:cNvPr id="10" name="Marcador de Posição do Rodapé 9"/>
          <p:cNvSpPr>
            <a:spLocks noGrp="1"/>
          </p:cNvSpPr>
          <p:nvPr>
            <p:ph type="ftr" sz="quarter" idx="11"/>
          </p:nvPr>
        </p:nvSpPr>
        <p:spPr/>
        <p:txBody>
          <a:bodyPr/>
          <a:lstStyle/>
          <a:p>
            <a:endParaRPr lang="pt-PT"/>
          </a:p>
        </p:txBody>
      </p:sp>
      <p:sp>
        <p:nvSpPr>
          <p:cNvPr id="206849" name="Rectangle 1"/>
          <p:cNvSpPr>
            <a:spLocks noChangeArrowheads="1"/>
          </p:cNvSpPr>
          <p:nvPr/>
        </p:nvSpPr>
        <p:spPr bwMode="auto">
          <a:xfrm>
            <a:off x="0" y="558924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539750" algn="just" defTabSz="914400" rtl="0" eaLnBrk="1" fontAlgn="base" latinLnBrk="0" hangingPunct="1">
              <a:lnSpc>
                <a:spcPct val="100000"/>
              </a:lnSpc>
              <a:spcBef>
                <a:spcPct val="0"/>
              </a:spcBef>
              <a:spcAft>
                <a:spcPct val="0"/>
              </a:spcAft>
              <a:buClrTx/>
              <a:buSzTx/>
              <a:buFontTx/>
              <a:buNone/>
              <a:tabLst/>
            </a:pPr>
            <a:r>
              <a:rPr kumimoji="0" lang="en-GB" altLang="zh-CN"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x – Square with significant value. </a:t>
            </a:r>
            <a:endParaRPr kumimoji="0" lang="pt-PT" altLang="zh-CN" sz="7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n-GB" altLang="zh-CN"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Losses regarding transport and distribution.</a:t>
            </a:r>
            <a:endParaRPr kumimoji="0" lang="pt-PT" altLang="zh-CN" sz="7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n-GB" altLang="zh-CN"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 Consumptions regarding transport means.</a:t>
            </a:r>
            <a:endParaRPr kumimoji="0" lang="en-GB" altLang="zh-CN"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b="1" dirty="0" smtClean="0"/>
              <a:t>IO hybrid approaches</a:t>
            </a:r>
            <a:endParaRPr lang="pt-PT" dirty="0"/>
          </a:p>
        </p:txBody>
      </p:sp>
      <p:sp>
        <p:nvSpPr>
          <p:cNvPr id="3" name="Marcador de Posição de Conteúdo 2"/>
          <p:cNvSpPr>
            <a:spLocks noGrp="1"/>
          </p:cNvSpPr>
          <p:nvPr>
            <p:ph idx="1"/>
          </p:nvPr>
        </p:nvSpPr>
        <p:spPr/>
        <p:txBody>
          <a:bodyPr>
            <a:normAutofit fontScale="92500" lnSpcReduction="10000"/>
          </a:bodyPr>
          <a:lstStyle/>
          <a:p>
            <a:r>
              <a:rPr lang="en-GB" dirty="0" smtClean="0"/>
              <a:t>Suppose that we expand our IO LP model to </a:t>
            </a:r>
            <a:r>
              <a:rPr lang="en-GB" b="1" dirty="0" smtClean="0"/>
              <a:t>include several alternative</a:t>
            </a:r>
            <a:r>
              <a:rPr lang="en-GB" b="1" i="1" dirty="0" smtClean="0"/>
              <a:t> </a:t>
            </a:r>
            <a:r>
              <a:rPr lang="en-GB" b="1" dirty="0" smtClean="0"/>
              <a:t>technologies </a:t>
            </a:r>
            <a:r>
              <a:rPr lang="en-GB" dirty="0" smtClean="0"/>
              <a:t>for non-energy sectors. </a:t>
            </a:r>
          </a:p>
          <a:p>
            <a:endParaRPr lang="en-GB" dirty="0" smtClean="0"/>
          </a:p>
          <a:p>
            <a:r>
              <a:rPr lang="en-GB" dirty="0" smtClean="0"/>
              <a:t>If we want to account for systems with multiple products, they generate matrices with more rows than columns. </a:t>
            </a:r>
          </a:p>
          <a:p>
            <a:endParaRPr lang="en-GB" dirty="0" smtClean="0"/>
          </a:p>
          <a:p>
            <a:r>
              <a:rPr lang="en-GB" dirty="0" smtClean="0"/>
              <a:t>In this context, the </a:t>
            </a:r>
            <a:r>
              <a:rPr lang="en-GB" b="1" dirty="0" smtClean="0"/>
              <a:t>LP formulation is able to tackle the representation of alternative technologies</a:t>
            </a:r>
            <a:r>
              <a:rPr lang="en-GB" dirty="0" smtClean="0"/>
              <a:t>. Therefore, detailed models of important industry sectors are often used for decision support. </a:t>
            </a:r>
          </a:p>
          <a:p>
            <a:endParaRPr lang="en-GB" dirty="0" smtClean="0"/>
          </a:p>
          <a:p>
            <a:r>
              <a:rPr lang="en-GB" dirty="0" smtClean="0"/>
              <a:t>This hybrid approach of </a:t>
            </a:r>
            <a:r>
              <a:rPr lang="en-GB" b="1" dirty="0" smtClean="0"/>
              <a:t>linking detailed models with aggregated, economy-wide models </a:t>
            </a:r>
            <a:r>
              <a:rPr lang="en-GB" dirty="0" smtClean="0"/>
              <a:t>is the current focus of research in Life Cycle Assessment (LCA). In particular IO LCA and process LCA can be linked to combine their strengths. </a:t>
            </a:r>
          </a:p>
        </p:txBody>
      </p:sp>
      <p:sp>
        <p:nvSpPr>
          <p:cNvPr id="6" name="Marcador de Posição do Número do Diapositivo 5"/>
          <p:cNvSpPr>
            <a:spLocks noGrp="1"/>
          </p:cNvSpPr>
          <p:nvPr>
            <p:ph type="sldNum" sz="quarter" idx="12"/>
          </p:nvPr>
        </p:nvSpPr>
        <p:spPr/>
        <p:txBody>
          <a:bodyPr/>
          <a:lstStyle/>
          <a:p>
            <a:fld id="{FF25B18E-F4F2-4D2B-B7C3-AE7A56E057AB}" type="slidenum">
              <a:rPr lang="pt-PT" smtClean="0"/>
              <a:pPr/>
              <a:t>28</a:t>
            </a:fld>
            <a:endParaRPr lang="pt-PT"/>
          </a:p>
        </p:txBody>
      </p:sp>
      <p:sp>
        <p:nvSpPr>
          <p:cNvPr id="7" name="Marcador de Posição do Rodapé 6"/>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b="1" dirty="0" smtClean="0"/>
              <a:t>IO hybrid approaches</a:t>
            </a:r>
            <a:endParaRPr lang="pt-PT" dirty="0"/>
          </a:p>
        </p:txBody>
      </p:sp>
      <p:graphicFrame>
        <p:nvGraphicFramePr>
          <p:cNvPr id="5" name="Marcador de Posição de Conteúdo 4"/>
          <p:cNvGraphicFramePr>
            <a:graphicFrameLocks noGrp="1"/>
          </p:cNvGraphicFramePr>
          <p:nvPr>
            <p:ph idx="1"/>
            <p:extLst>
              <p:ext uri="{D42A27DB-BD31-4B8C-83A1-F6EECF244321}">
                <p14:modId xmlns:p14="http://schemas.microsoft.com/office/powerpoint/2010/main" val="3445707166"/>
              </p:ext>
            </p:extLst>
          </p:nvPr>
        </p:nvGraphicFramePr>
        <p:xfrm>
          <a:off x="1043608" y="1772816"/>
          <a:ext cx="7200798" cy="2448272"/>
        </p:xfrm>
        <a:graphic>
          <a:graphicData uri="http://schemas.openxmlformats.org/drawingml/2006/table">
            <a:tbl>
              <a:tblPr/>
              <a:tblGrid>
                <a:gridCol w="1200133"/>
                <a:gridCol w="1200133"/>
                <a:gridCol w="1200133"/>
                <a:gridCol w="1200133"/>
                <a:gridCol w="1200133"/>
                <a:gridCol w="1200133"/>
              </a:tblGrid>
              <a:tr h="677983">
                <a:tc>
                  <a:txBody>
                    <a:bodyPr/>
                    <a:lstStyle/>
                    <a:p>
                      <a:pPr algn="ctr">
                        <a:spcAft>
                          <a:spcPts val="0"/>
                        </a:spcAft>
                      </a:pPr>
                      <a:endParaRPr lang="en-GB" sz="1200" dirty="0">
                        <a:latin typeface="+mn-lt"/>
                        <a:ea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200" b="1" dirty="0">
                          <a:latin typeface="+mn-lt"/>
                          <a:ea typeface="Times New Roman"/>
                        </a:rPr>
                        <a:t>Other Activity sectors j</a:t>
                      </a:r>
                      <a:endParaRPr lang="pt-PT" sz="12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200" b="1">
                          <a:latin typeface="+mn-lt"/>
                          <a:ea typeface="Times New Roman"/>
                        </a:rPr>
                        <a:t>Activity sector with technologies T</a:t>
                      </a:r>
                      <a:endParaRPr lang="pt-PT" sz="12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200" b="1">
                          <a:latin typeface="+mn-lt"/>
                          <a:ea typeface="Times New Roman"/>
                        </a:rPr>
                        <a:t>Final demand</a:t>
                      </a:r>
                      <a:endParaRPr lang="pt-PT" sz="12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200" b="1">
                          <a:latin typeface="+mn-lt"/>
                          <a:ea typeface="Times New Roman"/>
                        </a:rPr>
                        <a:t>Total Output</a:t>
                      </a:r>
                      <a:endParaRPr lang="pt-PT" sz="12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200" b="1">
                          <a:latin typeface="+mn-lt"/>
                          <a:ea typeface="Times New Roman"/>
                        </a:rPr>
                        <a:t>Constraints</a:t>
                      </a:r>
                      <a:endParaRPr lang="pt-PT" sz="12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6312">
                <a:tc>
                  <a:txBody>
                    <a:bodyPr/>
                    <a:lstStyle/>
                    <a:p>
                      <a:pPr algn="ctr">
                        <a:spcAft>
                          <a:spcPts val="0"/>
                        </a:spcAft>
                      </a:pPr>
                      <a:r>
                        <a:rPr lang="en-GB" sz="1200" b="1" dirty="0">
                          <a:latin typeface="+mn-lt"/>
                          <a:ea typeface="Times New Roman"/>
                        </a:rPr>
                        <a:t>Products of </a:t>
                      </a:r>
                      <a:r>
                        <a:rPr lang="en-GB" sz="1200" b="1" dirty="0" smtClean="0">
                          <a:latin typeface="+mn-lt"/>
                          <a:ea typeface="Times New Roman"/>
                        </a:rPr>
                        <a:t>activity sector </a:t>
                      </a:r>
                      <a:r>
                        <a:rPr lang="en-GB" sz="1200" b="1" dirty="0" err="1">
                          <a:latin typeface="+mn-lt"/>
                          <a:ea typeface="Times New Roman"/>
                        </a:rPr>
                        <a:t>i</a:t>
                      </a:r>
                      <a:endParaRPr lang="pt-PT" sz="12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1200" dirty="0">
                        <a:solidFill>
                          <a:srgbClr val="000000"/>
                        </a:solidFill>
                        <a:latin typeface="+mn-lt"/>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12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200">
                          <a:latin typeface="+mn-lt"/>
                          <a:ea typeface="Times New Roman"/>
                        </a:rPr>
                        <a:t>y</a:t>
                      </a:r>
                      <a:r>
                        <a:rPr lang="en-GB" sz="1200" baseline="-25000">
                          <a:latin typeface="+mn-lt"/>
                          <a:ea typeface="Times New Roman"/>
                        </a:rPr>
                        <a:t>i</a:t>
                      </a:r>
                      <a:endParaRPr lang="pt-PT" sz="12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200">
                          <a:latin typeface="+mn-lt"/>
                          <a:ea typeface="Times New Roman"/>
                        </a:rPr>
                        <a:t>x</a:t>
                      </a:r>
                      <a:r>
                        <a:rPr lang="en-GB" sz="1200" baseline="-25000">
                          <a:latin typeface="+mn-lt"/>
                          <a:ea typeface="Times New Roman"/>
                        </a:rPr>
                        <a:t>i</a:t>
                      </a:r>
                      <a:endParaRPr lang="pt-PT" sz="12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200" dirty="0">
                          <a:latin typeface="+mn-lt"/>
                          <a:ea typeface="Times New Roman"/>
                        </a:rPr>
                        <a:t>+ </a:t>
                      </a:r>
                      <a:endParaRPr lang="en-GB" sz="1200" dirty="0" smtClean="0">
                        <a:latin typeface="+mn-lt"/>
                        <a:ea typeface="Times New Roman"/>
                      </a:endParaRPr>
                    </a:p>
                    <a:p>
                      <a:pPr algn="ctr">
                        <a:spcAft>
                          <a:spcPts val="0"/>
                        </a:spcAft>
                      </a:pPr>
                      <a:endParaRPr lang="en-GB" sz="1200" dirty="0" smtClean="0">
                        <a:latin typeface="+mn-lt"/>
                        <a:ea typeface="Times New Roman"/>
                      </a:endParaRPr>
                    </a:p>
                    <a:p>
                      <a:pPr algn="ctr">
                        <a:spcAft>
                          <a:spcPts val="0"/>
                        </a:spcAft>
                      </a:pPr>
                      <a:r>
                        <a:rPr lang="en-GB" sz="1200" dirty="0" smtClean="0">
                          <a:latin typeface="+mn-lt"/>
                          <a:ea typeface="Times New Roman"/>
                        </a:rPr>
                        <a:t>+ </a:t>
                      </a:r>
                      <a:r>
                        <a:rPr lang="en-GB" sz="1200" dirty="0" err="1">
                          <a:latin typeface="+mn-lt"/>
                          <a:ea typeface="Times New Roman"/>
                        </a:rPr>
                        <a:t>y</a:t>
                      </a:r>
                      <a:r>
                        <a:rPr lang="en-GB" sz="1200" baseline="-25000" dirty="0" err="1">
                          <a:latin typeface="+mn-lt"/>
                          <a:ea typeface="Times New Roman"/>
                        </a:rPr>
                        <a:t>i</a:t>
                      </a:r>
                      <a:r>
                        <a:rPr lang="en-GB" sz="1200" dirty="0">
                          <a:latin typeface="+mn-lt"/>
                          <a:ea typeface="Times New Roman"/>
                        </a:rPr>
                        <a:t> ≤ x</a:t>
                      </a:r>
                      <a:r>
                        <a:rPr lang="en-GB" sz="1200" baseline="-25000" dirty="0">
                          <a:latin typeface="+mn-lt"/>
                          <a:ea typeface="Times New Roman"/>
                        </a:rPr>
                        <a:t>i</a:t>
                      </a:r>
                      <a:endParaRPr lang="en-GB" sz="12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3977">
                <a:tc>
                  <a:txBody>
                    <a:bodyPr/>
                    <a:lstStyle/>
                    <a:p>
                      <a:pPr algn="ctr">
                        <a:spcAft>
                          <a:spcPts val="0"/>
                        </a:spcAft>
                      </a:pPr>
                      <a:r>
                        <a:rPr lang="en-GB" sz="1200" b="1" dirty="0">
                          <a:latin typeface="+mn-lt"/>
                          <a:ea typeface="Times New Roman"/>
                        </a:rPr>
                        <a:t>Products (p) of activity sector j with T technologies </a:t>
                      </a:r>
                      <a:endParaRPr lang="pt-PT" sz="12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1200">
                        <a:solidFill>
                          <a:srgbClr val="000000"/>
                        </a:solidFill>
                        <a:latin typeface="+mn-lt"/>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12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200">
                          <a:latin typeface="+mn-lt"/>
                          <a:ea typeface="Times New Roman"/>
                        </a:rPr>
                        <a:t>y</a:t>
                      </a:r>
                      <a:r>
                        <a:rPr lang="en-GB" sz="1200" baseline="-25000">
                          <a:latin typeface="+mn-lt"/>
                          <a:ea typeface="Times New Roman"/>
                        </a:rPr>
                        <a:t>p</a:t>
                      </a:r>
                      <a:endParaRPr lang="pt-PT" sz="12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200">
                          <a:latin typeface="+mn-lt"/>
                          <a:ea typeface="Times New Roman"/>
                        </a:rPr>
                        <a:t>x</a:t>
                      </a:r>
                      <a:r>
                        <a:rPr lang="en-GB" sz="1200" baseline="-25000">
                          <a:latin typeface="+mn-lt"/>
                          <a:ea typeface="Times New Roman"/>
                        </a:rPr>
                        <a:t>p</a:t>
                      </a:r>
                      <a:endParaRPr lang="pt-PT" sz="12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200" dirty="0">
                          <a:latin typeface="+mn-lt"/>
                          <a:ea typeface="Times New Roman"/>
                        </a:rPr>
                        <a:t>+ </a:t>
                      </a:r>
                      <a:r>
                        <a:rPr lang="en-GB" sz="1200" dirty="0" smtClean="0">
                          <a:latin typeface="+mn-lt"/>
                          <a:ea typeface="Times New Roman"/>
                        </a:rPr>
                        <a:t>                                                 </a:t>
                      </a:r>
                    </a:p>
                    <a:p>
                      <a:pPr algn="ctr">
                        <a:spcAft>
                          <a:spcPts val="0"/>
                        </a:spcAft>
                      </a:pPr>
                      <a:r>
                        <a:rPr lang="en-GB" sz="1200" dirty="0" smtClean="0">
                          <a:latin typeface="+mn-lt"/>
                          <a:ea typeface="Times New Roman"/>
                        </a:rPr>
                        <a:t>                                      + </a:t>
                      </a:r>
                      <a:r>
                        <a:rPr lang="en-GB" sz="1200" dirty="0" err="1">
                          <a:latin typeface="+mn-lt"/>
                          <a:ea typeface="Times New Roman"/>
                        </a:rPr>
                        <a:t>y</a:t>
                      </a:r>
                      <a:r>
                        <a:rPr lang="en-GB" sz="1200" baseline="-25000" dirty="0" err="1">
                          <a:latin typeface="+mn-lt"/>
                          <a:ea typeface="Times New Roman"/>
                        </a:rPr>
                        <a:t>p</a:t>
                      </a:r>
                      <a:r>
                        <a:rPr lang="en-GB" sz="1200" dirty="0">
                          <a:latin typeface="+mn-lt"/>
                          <a:ea typeface="Times New Roman"/>
                        </a:rPr>
                        <a:t> ≤ </a:t>
                      </a:r>
                      <a:r>
                        <a:rPr lang="en-GB" sz="1200" dirty="0" err="1">
                          <a:latin typeface="+mn-lt"/>
                          <a:ea typeface="Times New Roman"/>
                        </a:rPr>
                        <a:t>x</a:t>
                      </a:r>
                      <a:r>
                        <a:rPr lang="en-GB" sz="1200" baseline="-25000" dirty="0" err="1">
                          <a:latin typeface="+mn-lt"/>
                          <a:ea typeface="Times New Roman"/>
                        </a:rPr>
                        <a:t>p</a:t>
                      </a:r>
                      <a:endParaRPr lang="en-GB" sz="12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02760" name="Object 8"/>
          <p:cNvGraphicFramePr>
            <a:graphicFrameLocks noChangeAspect="1"/>
          </p:cNvGraphicFramePr>
          <p:nvPr/>
        </p:nvGraphicFramePr>
        <p:xfrm>
          <a:off x="7092280" y="2492896"/>
          <a:ext cx="382588" cy="381000"/>
        </p:xfrm>
        <a:graphic>
          <a:graphicData uri="http://schemas.openxmlformats.org/presentationml/2006/ole">
            <mc:AlternateContent xmlns:mc="http://schemas.openxmlformats.org/markup-compatibility/2006">
              <mc:Choice xmlns:v="urn:schemas-microsoft-com:vml" Requires="v">
                <p:oleObj spid="_x0000_s202825" name="Denklem" r:id="rId4" imgW="380880" imgH="368280" progId="Equation.3">
                  <p:embed/>
                </p:oleObj>
              </mc:Choice>
              <mc:Fallback>
                <p:oleObj name="Denklem" r:id="rId4" imgW="380880" imgH="368280" progId="Equation.3">
                  <p:embed/>
                  <p:pic>
                    <p:nvPicPr>
                      <p:cNvPr id="0"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280" y="2492896"/>
                        <a:ext cx="382588"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2759" name="Object 7"/>
          <p:cNvGraphicFramePr>
            <a:graphicFrameLocks noChangeAspect="1"/>
          </p:cNvGraphicFramePr>
          <p:nvPr/>
        </p:nvGraphicFramePr>
        <p:xfrm>
          <a:off x="7740352" y="2492896"/>
          <a:ext cx="428625" cy="381000"/>
        </p:xfrm>
        <a:graphic>
          <a:graphicData uri="http://schemas.openxmlformats.org/presentationml/2006/ole">
            <mc:AlternateContent xmlns:mc="http://schemas.openxmlformats.org/markup-compatibility/2006">
              <mc:Choice xmlns:v="urn:schemas-microsoft-com:vml" Requires="v">
                <p:oleObj spid="_x0000_s202826" name="Denklem" r:id="rId6" imgW="431640" imgH="368280" progId="Equation.3">
                  <p:embed/>
                </p:oleObj>
              </mc:Choice>
              <mc:Fallback>
                <p:oleObj name="Denklem" r:id="rId6" imgW="431640" imgH="368280" progId="Equation.3">
                  <p:embed/>
                  <p:pic>
                    <p:nvPicPr>
                      <p:cNvPr id="0"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40352" y="2492896"/>
                        <a:ext cx="42862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2758" name="Object 6"/>
          <p:cNvGraphicFramePr>
            <a:graphicFrameLocks noChangeAspect="1"/>
          </p:cNvGraphicFramePr>
          <p:nvPr/>
        </p:nvGraphicFramePr>
        <p:xfrm>
          <a:off x="2555776" y="2636912"/>
          <a:ext cx="384175" cy="381000"/>
        </p:xfrm>
        <a:graphic>
          <a:graphicData uri="http://schemas.openxmlformats.org/presentationml/2006/ole">
            <mc:AlternateContent xmlns:mc="http://schemas.openxmlformats.org/markup-compatibility/2006">
              <mc:Choice xmlns:v="urn:schemas-microsoft-com:vml" Requires="v">
                <p:oleObj spid="_x0000_s202827" name="Denklem" r:id="rId8" imgW="380880" imgH="368280" progId="Equation.3">
                  <p:embed/>
                </p:oleObj>
              </mc:Choice>
              <mc:Fallback>
                <p:oleObj name="Denklem" r:id="rId8" imgW="380880" imgH="368280" progId="Equation.3">
                  <p:embed/>
                  <p:pic>
                    <p:nvPicPr>
                      <p:cNvPr id="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55776" y="2636912"/>
                        <a:ext cx="38417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2757" name="Object 5"/>
          <p:cNvGraphicFramePr>
            <a:graphicFrameLocks noChangeAspect="1"/>
          </p:cNvGraphicFramePr>
          <p:nvPr/>
        </p:nvGraphicFramePr>
        <p:xfrm>
          <a:off x="3779912" y="2636912"/>
          <a:ext cx="428625" cy="381000"/>
        </p:xfrm>
        <a:graphic>
          <a:graphicData uri="http://schemas.openxmlformats.org/presentationml/2006/ole">
            <mc:AlternateContent xmlns:mc="http://schemas.openxmlformats.org/markup-compatibility/2006">
              <mc:Choice xmlns:v="urn:schemas-microsoft-com:vml" Requires="v">
                <p:oleObj spid="_x0000_s202828" name="Denklem" r:id="rId10" imgW="431640" imgH="368280" progId="Equation.3">
                  <p:embed/>
                </p:oleObj>
              </mc:Choice>
              <mc:Fallback>
                <p:oleObj name="Denklem" r:id="rId10" imgW="431640" imgH="36828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779912" y="2636912"/>
                        <a:ext cx="42862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2756" name="Object 4"/>
          <p:cNvGraphicFramePr>
            <a:graphicFrameLocks noChangeAspect="1"/>
          </p:cNvGraphicFramePr>
          <p:nvPr/>
        </p:nvGraphicFramePr>
        <p:xfrm>
          <a:off x="7092280" y="3356992"/>
          <a:ext cx="403225" cy="381000"/>
        </p:xfrm>
        <a:graphic>
          <a:graphicData uri="http://schemas.openxmlformats.org/presentationml/2006/ole">
            <mc:AlternateContent xmlns:mc="http://schemas.openxmlformats.org/markup-compatibility/2006">
              <mc:Choice xmlns:v="urn:schemas-microsoft-com:vml" Requires="v">
                <p:oleObj spid="_x0000_s202829" name="Denklem" r:id="rId12" imgW="406080" imgH="368280" progId="Equation.3">
                  <p:embed/>
                </p:oleObj>
              </mc:Choice>
              <mc:Fallback>
                <p:oleObj name="Denklem" r:id="rId12" imgW="406080" imgH="368280" progId="Equation.3">
                  <p:embed/>
                  <p:pic>
                    <p:nvPicPr>
                      <p:cNvPr id="0"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92280" y="3356992"/>
                        <a:ext cx="40322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2755" name="Object 3"/>
          <p:cNvGraphicFramePr>
            <a:graphicFrameLocks noChangeAspect="1"/>
          </p:cNvGraphicFramePr>
          <p:nvPr/>
        </p:nvGraphicFramePr>
        <p:xfrm>
          <a:off x="7740352" y="3356992"/>
          <a:ext cx="465138" cy="381000"/>
        </p:xfrm>
        <a:graphic>
          <a:graphicData uri="http://schemas.openxmlformats.org/presentationml/2006/ole">
            <mc:AlternateContent xmlns:mc="http://schemas.openxmlformats.org/markup-compatibility/2006">
              <mc:Choice xmlns:v="urn:schemas-microsoft-com:vml" Requires="v">
                <p:oleObj spid="_x0000_s202830" name="Denklem" r:id="rId14" imgW="457200" imgH="368280" progId="Equation.3">
                  <p:embed/>
                </p:oleObj>
              </mc:Choice>
              <mc:Fallback>
                <p:oleObj name="Denklem" r:id="rId14" imgW="457200" imgH="368280" progId="Equation.3">
                  <p:embed/>
                  <p:pic>
                    <p:nvPicPr>
                      <p:cNvPr id="0" name="Picture 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740352" y="3356992"/>
                        <a:ext cx="465138"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2754" name="Object 2"/>
          <p:cNvGraphicFramePr>
            <a:graphicFrameLocks noChangeAspect="1"/>
          </p:cNvGraphicFramePr>
          <p:nvPr/>
        </p:nvGraphicFramePr>
        <p:xfrm>
          <a:off x="2627784" y="3573016"/>
          <a:ext cx="404812" cy="381000"/>
        </p:xfrm>
        <a:graphic>
          <a:graphicData uri="http://schemas.openxmlformats.org/presentationml/2006/ole">
            <mc:AlternateContent xmlns:mc="http://schemas.openxmlformats.org/markup-compatibility/2006">
              <mc:Choice xmlns:v="urn:schemas-microsoft-com:vml" Requires="v">
                <p:oleObj spid="_x0000_s202831" name="Denklem" r:id="rId16" imgW="406080" imgH="368280" progId="Equation.3">
                  <p:embed/>
                </p:oleObj>
              </mc:Choice>
              <mc:Fallback>
                <p:oleObj name="Denklem" r:id="rId16" imgW="406080" imgH="368280" progId="Equation.3">
                  <p:embed/>
                  <p:pic>
                    <p:nvPicPr>
                      <p:cNvPr id="0" name="Picture 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627784" y="3573016"/>
                        <a:ext cx="404812"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2753" name="Object 1"/>
          <p:cNvGraphicFramePr>
            <a:graphicFrameLocks noChangeAspect="1"/>
          </p:cNvGraphicFramePr>
          <p:nvPr/>
        </p:nvGraphicFramePr>
        <p:xfrm>
          <a:off x="3851920" y="3645024"/>
          <a:ext cx="465137" cy="381000"/>
        </p:xfrm>
        <a:graphic>
          <a:graphicData uri="http://schemas.openxmlformats.org/presentationml/2006/ole">
            <mc:AlternateContent xmlns:mc="http://schemas.openxmlformats.org/markup-compatibility/2006">
              <mc:Choice xmlns:v="urn:schemas-microsoft-com:vml" Requires="v">
                <p:oleObj spid="_x0000_s202832" name="Denklem" r:id="rId18" imgW="457200" imgH="368280" progId="Equation.3">
                  <p:embed/>
                </p:oleObj>
              </mc:Choice>
              <mc:Fallback>
                <p:oleObj name="Denklem" r:id="rId18" imgW="457200" imgH="368280" progId="Equation.3">
                  <p:embed/>
                  <p:pic>
                    <p:nvPicPr>
                      <p:cNvPr id="0" name="Picture 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851920" y="3645024"/>
                        <a:ext cx="465137"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Rectângulo 14"/>
          <p:cNvSpPr/>
          <p:nvPr/>
        </p:nvSpPr>
        <p:spPr>
          <a:xfrm>
            <a:off x="971600" y="4549676"/>
            <a:ext cx="7344816" cy="2308324"/>
          </a:xfrm>
          <a:prstGeom prst="rect">
            <a:avLst/>
          </a:prstGeom>
        </p:spPr>
        <p:txBody>
          <a:bodyPr wrap="square">
            <a:spAutoFit/>
          </a:bodyPr>
          <a:lstStyle/>
          <a:p>
            <a:pPr>
              <a:buFont typeface="Arial" pitchFamily="34" charset="0"/>
              <a:buChar char="•"/>
            </a:pPr>
            <a:r>
              <a:rPr lang="en-GB" dirty="0" smtClean="0"/>
              <a:t>The total output x</a:t>
            </a:r>
            <a:r>
              <a:rPr lang="en-GB" baseline="-25000" dirty="0" smtClean="0"/>
              <a:t>i</a:t>
            </a:r>
            <a:r>
              <a:rPr lang="en-GB" dirty="0" smtClean="0"/>
              <a:t> of goods and services </a:t>
            </a:r>
            <a:r>
              <a:rPr lang="en-GB" dirty="0" err="1" smtClean="0"/>
              <a:t>i</a:t>
            </a:r>
            <a:r>
              <a:rPr lang="en-GB" dirty="0" smtClean="0"/>
              <a:t> must be greater or equal than the intermediate demand from sectors j, from the technologies T and final demand </a:t>
            </a:r>
            <a:r>
              <a:rPr lang="en-GB" dirty="0" err="1" smtClean="0"/>
              <a:t>y</a:t>
            </a:r>
            <a:r>
              <a:rPr lang="en-GB" baseline="-25000" dirty="0" err="1" smtClean="0"/>
              <a:t>i</a:t>
            </a:r>
            <a:r>
              <a:rPr lang="en-GB" dirty="0" smtClean="0"/>
              <a:t>. </a:t>
            </a:r>
          </a:p>
          <a:p>
            <a:pPr>
              <a:buFont typeface="Arial" pitchFamily="34" charset="0"/>
              <a:buChar char="•"/>
            </a:pPr>
            <a:endParaRPr lang="en-GB" dirty="0" smtClean="0"/>
          </a:p>
          <a:p>
            <a:pPr>
              <a:buFont typeface="Arial" pitchFamily="34" charset="0"/>
              <a:buChar char="•"/>
            </a:pPr>
            <a:r>
              <a:rPr lang="en-GB" dirty="0" smtClean="0"/>
              <a:t>Similarly, the total output </a:t>
            </a:r>
            <a:r>
              <a:rPr lang="en-GB" dirty="0" err="1" smtClean="0"/>
              <a:t>x</a:t>
            </a:r>
            <a:r>
              <a:rPr lang="en-GB" baseline="-25000" dirty="0" err="1" smtClean="0"/>
              <a:t>p</a:t>
            </a:r>
            <a:r>
              <a:rPr lang="en-GB" dirty="0" smtClean="0"/>
              <a:t> of products p must be greater or equal than intermediate demand from sectors j, from the technologies T, and final demand </a:t>
            </a:r>
            <a:r>
              <a:rPr lang="en-GB" dirty="0" err="1" smtClean="0"/>
              <a:t>y</a:t>
            </a:r>
            <a:r>
              <a:rPr lang="en-GB" baseline="-25000" dirty="0" err="1" smtClean="0"/>
              <a:t>p</a:t>
            </a:r>
            <a:r>
              <a:rPr lang="en-GB" dirty="0" smtClean="0"/>
              <a:t>.</a:t>
            </a:r>
            <a:endParaRPr lang="pt-PT" dirty="0" smtClean="0"/>
          </a:p>
          <a:p>
            <a:pPr>
              <a:buFont typeface="Arial" pitchFamily="34" charset="0"/>
              <a:buChar char="•"/>
            </a:pPr>
            <a:endParaRPr lang="pt-PT" dirty="0"/>
          </a:p>
        </p:txBody>
      </p:sp>
      <p:sp>
        <p:nvSpPr>
          <p:cNvPr id="16" name="Marcador de Posição do Número do Diapositivo 15"/>
          <p:cNvSpPr>
            <a:spLocks noGrp="1"/>
          </p:cNvSpPr>
          <p:nvPr>
            <p:ph type="sldNum" sz="quarter" idx="12"/>
          </p:nvPr>
        </p:nvSpPr>
        <p:spPr/>
        <p:txBody>
          <a:bodyPr/>
          <a:lstStyle/>
          <a:p>
            <a:fld id="{FF25B18E-F4F2-4D2B-B7C3-AE7A56E057AB}" type="slidenum">
              <a:rPr lang="pt-PT" smtClean="0"/>
              <a:pPr/>
              <a:t>29</a:t>
            </a:fld>
            <a:endParaRPr lang="pt-PT"/>
          </a:p>
        </p:txBody>
      </p:sp>
      <p:sp>
        <p:nvSpPr>
          <p:cNvPr id="17" name="Marcador de Posição do Rodapé 16"/>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PT" b="1" dirty="0" err="1" smtClean="0"/>
              <a:t>The</a:t>
            </a:r>
            <a:r>
              <a:rPr lang="pt-PT" b="1" dirty="0" smtClean="0"/>
              <a:t> </a:t>
            </a:r>
            <a:r>
              <a:rPr lang="pt-PT" b="1" dirty="0" err="1" smtClean="0"/>
              <a:t>Energy</a:t>
            </a:r>
            <a:r>
              <a:rPr lang="pt-PT" b="1" dirty="0" smtClean="0"/>
              <a:t> sector </a:t>
            </a:r>
            <a:r>
              <a:rPr lang="pt-PT" b="1" dirty="0" err="1" smtClean="0"/>
              <a:t>and</a:t>
            </a:r>
            <a:r>
              <a:rPr lang="pt-PT" b="1" dirty="0" smtClean="0"/>
              <a:t> OR</a:t>
            </a:r>
            <a:endParaRPr lang="pt-PT" b="1" dirty="0"/>
          </a:p>
        </p:txBody>
      </p:sp>
      <p:sp>
        <p:nvSpPr>
          <p:cNvPr id="3" name="Marcador de Posição de Conteúdo 2"/>
          <p:cNvSpPr>
            <a:spLocks noGrp="1"/>
          </p:cNvSpPr>
          <p:nvPr>
            <p:ph idx="1"/>
          </p:nvPr>
        </p:nvSpPr>
        <p:spPr>
          <a:xfrm>
            <a:off x="457200" y="1196752"/>
            <a:ext cx="7620000" cy="5204048"/>
          </a:xfrm>
        </p:spPr>
        <p:txBody>
          <a:bodyPr>
            <a:normAutofit fontScale="77500" lnSpcReduction="20000"/>
          </a:bodyPr>
          <a:lstStyle/>
          <a:p>
            <a:endParaRPr lang="en-US" dirty="0" smtClean="0"/>
          </a:p>
          <a:p>
            <a:r>
              <a:rPr lang="en-US" dirty="0" smtClean="0"/>
              <a:t>The energy sector has been a fertile ground for the application of operational research (OR) models and methods</a:t>
            </a:r>
          </a:p>
          <a:p>
            <a:endParaRPr lang="en-US" dirty="0" smtClean="0"/>
          </a:p>
          <a:p>
            <a:r>
              <a:rPr lang="en-US" dirty="0" smtClean="0"/>
              <a:t>The </a:t>
            </a:r>
            <a:r>
              <a:rPr lang="en-US" b="1" dirty="0" smtClean="0"/>
              <a:t>first historical applications </a:t>
            </a:r>
            <a:r>
              <a:rPr lang="en-US" dirty="0" smtClean="0"/>
              <a:t>of multi-objective optimization (MOO) / multi-criteria analysis (MCA) in energy planning date back to the late 1970s, namely concerning </a:t>
            </a:r>
            <a:r>
              <a:rPr lang="en-US" b="1" dirty="0" smtClean="0"/>
              <a:t>power generation expansion planning</a:t>
            </a:r>
            <a:r>
              <a:rPr lang="en-US" dirty="0" smtClean="0"/>
              <a:t> or the </a:t>
            </a:r>
            <a:r>
              <a:rPr lang="en-US" b="1" dirty="0" smtClean="0"/>
              <a:t>choice of sites</a:t>
            </a:r>
            <a:r>
              <a:rPr lang="en-US" dirty="0" smtClean="0"/>
              <a:t> for nuclear and fossil-fired generation plants.</a:t>
            </a:r>
          </a:p>
          <a:p>
            <a:endParaRPr lang="en-US" dirty="0" smtClean="0"/>
          </a:p>
          <a:p>
            <a:r>
              <a:rPr lang="en-US" dirty="0" smtClean="0"/>
              <a:t>The need to consider explicitly multiple uses of </a:t>
            </a:r>
            <a:r>
              <a:rPr lang="en-US" b="1" dirty="0" smtClean="0"/>
              <a:t>water resource systems </a:t>
            </a:r>
            <a:r>
              <a:rPr lang="en-US" dirty="0" smtClean="0"/>
              <a:t>or </a:t>
            </a:r>
            <a:r>
              <a:rPr lang="en-US" b="1" dirty="0" smtClean="0"/>
              <a:t>environmental aspects </a:t>
            </a:r>
            <a:r>
              <a:rPr lang="en-US" dirty="0" smtClean="0"/>
              <a:t>in energy planning provided the main motivation for the use of MOO and MCA models and methods with a special evidence in scientific literature since the 1980s.</a:t>
            </a:r>
          </a:p>
          <a:p>
            <a:endParaRPr lang="en-US" dirty="0" smtClean="0"/>
          </a:p>
          <a:p>
            <a:r>
              <a:rPr lang="en-US" dirty="0" smtClean="0"/>
              <a:t>The increasing need to account for </a:t>
            </a:r>
            <a:r>
              <a:rPr lang="en-US" b="1" dirty="0" smtClean="0"/>
              <a:t>sustainability issues</a:t>
            </a:r>
            <a:r>
              <a:rPr lang="en-US" dirty="0" smtClean="0"/>
              <a:t>, which is inherently a multi-criteria concept, in planning and operational decisions, the changes in the </a:t>
            </a:r>
            <a:r>
              <a:rPr lang="en-US" b="1" dirty="0" smtClean="0"/>
              <a:t>organization of energy markets</a:t>
            </a:r>
            <a:r>
              <a:rPr lang="en-US" dirty="0" smtClean="0"/>
              <a:t>, the </a:t>
            </a:r>
            <a:r>
              <a:rPr lang="en-US" b="1" dirty="0" smtClean="0"/>
              <a:t>conflicting views of several stakeholders</a:t>
            </a:r>
            <a:r>
              <a:rPr lang="en-US" dirty="0" smtClean="0"/>
              <a:t>, the prevalent </a:t>
            </a:r>
            <a:r>
              <a:rPr lang="en-US" b="1" dirty="0" smtClean="0"/>
              <a:t>uncertainty</a:t>
            </a:r>
            <a:r>
              <a:rPr lang="en-US" dirty="0" smtClean="0"/>
              <a:t> associated with energy models, have made MOO and MCA approaches indispensable to deal with complex and challenging problems in the energy sector. </a:t>
            </a:r>
          </a:p>
          <a:p>
            <a:pPr>
              <a:buNone/>
            </a:pPr>
            <a:endParaRPr lang="en-US" dirty="0" smtClean="0"/>
          </a:p>
          <a:p>
            <a:endParaRPr lang="en-US" dirty="0" smtClean="0"/>
          </a:p>
          <a:p>
            <a:endParaRPr lang="en-US" dirty="0" smtClean="0"/>
          </a:p>
        </p:txBody>
      </p:sp>
      <p:pic>
        <p:nvPicPr>
          <p:cNvPr id="94212" name="Picture 4" descr="http://2.bp.blogspot.com/_FzZ_JcDLmvc/TCIOXoaHb1I/AAAAAAAAACg/MF5J9JBD46I/s1600/fossil_fuels.gif"/>
          <p:cNvPicPr>
            <a:picLocks noChangeAspect="1" noChangeArrowheads="1"/>
          </p:cNvPicPr>
          <p:nvPr/>
        </p:nvPicPr>
        <p:blipFill>
          <a:blip r:embed="rId4" cstate="print"/>
          <a:srcRect/>
          <a:stretch>
            <a:fillRect/>
          </a:stretch>
        </p:blipFill>
        <p:spPr bwMode="auto">
          <a:xfrm>
            <a:off x="7830799" y="1700808"/>
            <a:ext cx="1313201" cy="1215803"/>
          </a:xfrm>
          <a:prstGeom prst="rect">
            <a:avLst/>
          </a:prstGeom>
          <a:noFill/>
        </p:spPr>
      </p:pic>
      <p:pic>
        <p:nvPicPr>
          <p:cNvPr id="94216" name="Picture 8" descr="http://1.bp.blogspot.com/-iUHG3pF7ntk/T9eH9cTVfDI/AAAAAAAAVkc/aXZNEHNZtE0/s1600/ec2012_7.jpg"/>
          <p:cNvPicPr>
            <a:picLocks noChangeAspect="1" noChangeArrowheads="1"/>
          </p:cNvPicPr>
          <p:nvPr/>
        </p:nvPicPr>
        <p:blipFill>
          <a:blip r:embed="rId5" cstate="print"/>
          <a:srcRect/>
          <a:stretch>
            <a:fillRect/>
          </a:stretch>
        </p:blipFill>
        <p:spPr bwMode="auto">
          <a:xfrm>
            <a:off x="7846659" y="3068960"/>
            <a:ext cx="1297341" cy="1728192"/>
          </a:xfrm>
          <a:prstGeom prst="rect">
            <a:avLst/>
          </a:prstGeom>
          <a:noFill/>
        </p:spPr>
      </p:pic>
      <p:sp>
        <p:nvSpPr>
          <p:cNvPr id="8" name="Marcador de Posição do Número do Diapositivo 7"/>
          <p:cNvSpPr>
            <a:spLocks noGrp="1"/>
          </p:cNvSpPr>
          <p:nvPr>
            <p:ph type="sldNum" sz="quarter" idx="12"/>
          </p:nvPr>
        </p:nvSpPr>
        <p:spPr/>
        <p:txBody>
          <a:bodyPr/>
          <a:lstStyle/>
          <a:p>
            <a:fld id="{FF25B18E-F4F2-4D2B-B7C3-AE7A56E057AB}" type="slidenum">
              <a:rPr lang="pt-PT" smtClean="0"/>
              <a:pPr/>
              <a:t>3</a:t>
            </a:fld>
            <a:endParaRPr lang="pt-PT"/>
          </a:p>
        </p:txBody>
      </p:sp>
      <p:sp>
        <p:nvSpPr>
          <p:cNvPr id="9" name="Marcador de Posição do Rodapé 8"/>
          <p:cNvSpPr>
            <a:spLocks noGrp="1"/>
          </p:cNvSpPr>
          <p:nvPr>
            <p:ph type="ftr" sz="quarter" idx="11"/>
          </p:nvPr>
        </p:nvSpPr>
        <p:spPr/>
        <p:txBody>
          <a:bodyPr/>
          <a:lstStyle/>
          <a:p>
            <a:endParaRPr lang="pt-PT"/>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b="1" dirty="0" smtClean="0"/>
              <a:t>IO in the framework of MOLP models</a:t>
            </a:r>
            <a:endParaRPr lang="pt-PT" dirty="0"/>
          </a:p>
        </p:txBody>
      </p:sp>
      <p:sp>
        <p:nvSpPr>
          <p:cNvPr id="3" name="Marcador de Posição de Conteúdo 2"/>
          <p:cNvSpPr>
            <a:spLocks noGrp="1"/>
          </p:cNvSpPr>
          <p:nvPr>
            <p:ph idx="1"/>
          </p:nvPr>
        </p:nvSpPr>
        <p:spPr/>
        <p:txBody>
          <a:bodyPr>
            <a:normAutofit fontScale="70000" lnSpcReduction="20000"/>
          </a:bodyPr>
          <a:lstStyle/>
          <a:p>
            <a:endParaRPr lang="en-GB" dirty="0" smtClean="0"/>
          </a:p>
          <a:p>
            <a:r>
              <a:rPr lang="en-GB" dirty="0" smtClean="0"/>
              <a:t>Until now we have considered </a:t>
            </a:r>
            <a:r>
              <a:rPr lang="en-GB" b="1" dirty="0" smtClean="0"/>
              <a:t>problems with a single objective</a:t>
            </a:r>
            <a:r>
              <a:rPr lang="en-GB" dirty="0" smtClean="0"/>
              <a:t>; however, strategic decisions are made in an increasingly complex and changing environment. </a:t>
            </a:r>
          </a:p>
          <a:p>
            <a:endParaRPr lang="en-GB" dirty="0" smtClean="0"/>
          </a:p>
          <a:p>
            <a:r>
              <a:rPr lang="en-GB" dirty="0" smtClean="0"/>
              <a:t>In addition, </a:t>
            </a:r>
            <a:r>
              <a:rPr lang="en-GB" b="1" dirty="0" smtClean="0"/>
              <a:t>reality</a:t>
            </a:r>
            <a:r>
              <a:rPr lang="en-GB" dirty="0" smtClean="0"/>
              <a:t> is inherently </a:t>
            </a:r>
            <a:r>
              <a:rPr lang="en-GB" b="1" dirty="0" smtClean="0"/>
              <a:t>characterized by</a:t>
            </a:r>
            <a:r>
              <a:rPr lang="en-GB" dirty="0" smtClean="0"/>
              <a:t> </a:t>
            </a:r>
            <a:r>
              <a:rPr lang="en-GB" b="1" dirty="0" smtClean="0"/>
              <a:t>multiple, conflicting and incommensurable axes of evaluation</a:t>
            </a:r>
            <a:r>
              <a:rPr lang="en-GB" dirty="0" smtClean="0"/>
              <a:t>. For this reason, mathematical models for decision-making in planning problems become more representative of reality if the multiple aspects of evaluation of the merits of distinct potential policies (solutions) are explicitly considered. Thus, </a:t>
            </a:r>
            <a:r>
              <a:rPr lang="en-GB" b="1" dirty="0" smtClean="0"/>
              <a:t>environmental, economic and social concerns</a:t>
            </a:r>
            <a:r>
              <a:rPr lang="en-GB" dirty="0" smtClean="0"/>
              <a:t>, for example, should be explicitly considered and not combined into a single economic indicator.</a:t>
            </a:r>
            <a:endParaRPr lang="pt-PT" dirty="0" smtClean="0"/>
          </a:p>
          <a:p>
            <a:endParaRPr lang="en-GB" dirty="0" smtClean="0"/>
          </a:p>
          <a:p>
            <a:r>
              <a:rPr lang="en-GB" b="1" dirty="0" err="1" smtClean="0"/>
              <a:t>Multiobjective</a:t>
            </a:r>
            <a:r>
              <a:rPr lang="en-GB" b="1" dirty="0" smtClean="0"/>
              <a:t> models allow capturing the diverse nature of the aspects of evaluation</a:t>
            </a:r>
            <a:r>
              <a:rPr lang="en-GB" dirty="0" smtClean="0"/>
              <a:t>, often conflicting and non-commensurate, where the DM is faced with the need to seek </a:t>
            </a:r>
            <a:r>
              <a:rPr lang="en-GB" b="1" dirty="0" smtClean="0"/>
              <a:t>compromises between objectives</a:t>
            </a:r>
            <a:r>
              <a:rPr lang="en-GB" dirty="0" smtClean="0"/>
              <a:t>, since, in general, there is no feasible solution which simultaneously optimizes all objective functions. </a:t>
            </a:r>
          </a:p>
          <a:p>
            <a:endParaRPr lang="en-GB" dirty="0" smtClean="0"/>
          </a:p>
          <a:p>
            <a:r>
              <a:rPr lang="en-GB" dirty="0" smtClean="0"/>
              <a:t>In a </a:t>
            </a:r>
            <a:r>
              <a:rPr lang="en-GB" dirty="0" err="1" smtClean="0"/>
              <a:t>multiobjective</a:t>
            </a:r>
            <a:r>
              <a:rPr lang="en-GB" dirty="0" smtClean="0"/>
              <a:t> context, the concept of optimal solution, considered in models with a single objective, gives rise to the concept of </a:t>
            </a:r>
            <a:r>
              <a:rPr lang="en-GB" b="1" dirty="0" smtClean="0"/>
              <a:t>efficient or non-dominated solutions</a:t>
            </a:r>
            <a:r>
              <a:rPr lang="en-GB" dirty="0" smtClean="0"/>
              <a:t> (feasible solutions that cannot improve an objective function without sacrificing at least one of the other objective functions).</a:t>
            </a:r>
            <a:endParaRPr lang="pt-PT" dirty="0" smtClean="0"/>
          </a:p>
          <a:p>
            <a:endParaRPr lang="pt-PT" dirty="0"/>
          </a:p>
        </p:txBody>
      </p:sp>
      <p:sp>
        <p:nvSpPr>
          <p:cNvPr id="6" name="Marcador de Posição do Número do Diapositivo 5"/>
          <p:cNvSpPr>
            <a:spLocks noGrp="1"/>
          </p:cNvSpPr>
          <p:nvPr>
            <p:ph type="sldNum" sz="quarter" idx="12"/>
          </p:nvPr>
        </p:nvSpPr>
        <p:spPr/>
        <p:txBody>
          <a:bodyPr/>
          <a:lstStyle/>
          <a:p>
            <a:fld id="{FF25B18E-F4F2-4D2B-B7C3-AE7A56E057AB}" type="slidenum">
              <a:rPr lang="pt-PT" smtClean="0"/>
              <a:pPr/>
              <a:t>30</a:t>
            </a:fld>
            <a:endParaRPr lang="pt-PT"/>
          </a:p>
        </p:txBody>
      </p:sp>
      <p:sp>
        <p:nvSpPr>
          <p:cNvPr id="7" name="Marcador de Posição do Rodapé 6"/>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b="1" dirty="0" smtClean="0"/>
              <a:t>IO in the framework of MOLP models</a:t>
            </a:r>
            <a:endParaRPr lang="pt-PT" dirty="0"/>
          </a:p>
        </p:txBody>
      </p:sp>
      <p:sp>
        <p:nvSpPr>
          <p:cNvPr id="5" name="Marcador de Posição de Conteúdo 4"/>
          <p:cNvSpPr>
            <a:spLocks noGrp="1"/>
          </p:cNvSpPr>
          <p:nvPr>
            <p:ph idx="1"/>
          </p:nvPr>
        </p:nvSpPr>
        <p:spPr>
          <a:xfrm>
            <a:off x="457200" y="1600200"/>
            <a:ext cx="8003232" cy="5069160"/>
          </a:xfrm>
        </p:spPr>
        <p:txBody>
          <a:bodyPr>
            <a:normAutofit fontScale="92500" lnSpcReduction="10000"/>
          </a:bodyPr>
          <a:lstStyle/>
          <a:p>
            <a:r>
              <a:rPr lang="en-GB" dirty="0" smtClean="0"/>
              <a:t>In a general, a MOLP problem is formulated in the following way:</a:t>
            </a:r>
          </a:p>
          <a:p>
            <a:endParaRPr lang="en-GB" dirty="0" smtClean="0"/>
          </a:p>
          <a:p>
            <a:r>
              <a:rPr lang="en-GB" dirty="0" smtClean="0"/>
              <a:t>Min                                      (or z</a:t>
            </a:r>
            <a:r>
              <a:rPr lang="en-GB" baseline="-25000" dirty="0" smtClean="0"/>
              <a:t>1 </a:t>
            </a:r>
            <a:r>
              <a:rPr lang="en-GB" dirty="0" smtClean="0"/>
              <a:t>=          )</a:t>
            </a:r>
          </a:p>
          <a:p>
            <a:endParaRPr lang="en-GB" dirty="0" smtClean="0"/>
          </a:p>
          <a:p>
            <a:r>
              <a:rPr lang="en-GB" b="1" dirty="0" smtClean="0"/>
              <a:t>....</a:t>
            </a:r>
            <a:endParaRPr lang="pt-PT" dirty="0" smtClean="0"/>
          </a:p>
          <a:p>
            <a:r>
              <a:rPr lang="en-GB" dirty="0" smtClean="0"/>
              <a:t>min                                      (or </a:t>
            </a:r>
            <a:r>
              <a:rPr lang="en-GB" dirty="0" err="1" smtClean="0"/>
              <a:t>z</a:t>
            </a:r>
            <a:r>
              <a:rPr lang="en-GB" baseline="-25000" dirty="0" err="1" smtClean="0"/>
              <a:t>p</a:t>
            </a:r>
            <a:r>
              <a:rPr lang="en-GB" dirty="0" smtClean="0"/>
              <a:t> =          )</a:t>
            </a:r>
            <a:endParaRPr lang="pt-PT" dirty="0" smtClean="0"/>
          </a:p>
          <a:p>
            <a:endParaRPr lang="en-GB" dirty="0" smtClean="0"/>
          </a:p>
          <a:p>
            <a:endParaRPr lang="en-GB" dirty="0" smtClean="0"/>
          </a:p>
          <a:p>
            <a:r>
              <a:rPr lang="en-GB" dirty="0" err="1" smtClean="0"/>
              <a:t>s.t</a:t>
            </a:r>
            <a:r>
              <a:rPr lang="en-GB" dirty="0" smtClean="0"/>
              <a:t>.                               , </a:t>
            </a:r>
            <a:r>
              <a:rPr lang="en-GB" dirty="0" err="1" smtClean="0"/>
              <a:t>i</a:t>
            </a:r>
            <a:r>
              <a:rPr lang="en-GB" dirty="0" smtClean="0"/>
              <a:t>=1,...,m             ( or                                                   )</a:t>
            </a:r>
            <a:endParaRPr lang="pt-PT" dirty="0" smtClean="0"/>
          </a:p>
          <a:p>
            <a:endParaRPr lang="en-GB" dirty="0" smtClean="0"/>
          </a:p>
          <a:p>
            <a:endParaRPr lang="en-GB" dirty="0" smtClean="0"/>
          </a:p>
          <a:p>
            <a:r>
              <a:rPr lang="en-GB" dirty="0" smtClean="0"/>
              <a:t>                       , j=1,...,n                                                                        (13)</a:t>
            </a:r>
            <a:endParaRPr lang="pt-PT" dirty="0" smtClean="0"/>
          </a:p>
          <a:p>
            <a:endParaRPr lang="en-GB" dirty="0" smtClean="0"/>
          </a:p>
          <a:p>
            <a:pPr>
              <a:buNone/>
            </a:pPr>
            <a:r>
              <a:rPr lang="en-GB" dirty="0" smtClean="0"/>
              <a:t>	where                             are row 1</a:t>
            </a:r>
            <a:r>
              <a:rPr lang="en-GB" dirty="0" smtClean="0">
                <a:sym typeface="Symbol"/>
              </a:rPr>
              <a:t></a:t>
            </a:r>
            <a:r>
              <a:rPr lang="en-GB" dirty="0" smtClean="0"/>
              <a:t>n  vectors, each one corresponding to an objective function.</a:t>
            </a:r>
            <a:endParaRPr lang="pt-PT" dirty="0" smtClean="0"/>
          </a:p>
          <a:p>
            <a:endParaRPr lang="pt-PT" dirty="0"/>
          </a:p>
        </p:txBody>
      </p:sp>
      <p:sp>
        <p:nvSpPr>
          <p:cNvPr id="1689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PT"/>
          </a:p>
        </p:txBody>
      </p:sp>
      <p:graphicFrame>
        <p:nvGraphicFramePr>
          <p:cNvPr id="168961" name="Object 1"/>
          <p:cNvGraphicFramePr>
            <a:graphicFrameLocks noChangeAspect="1"/>
          </p:cNvGraphicFramePr>
          <p:nvPr/>
        </p:nvGraphicFramePr>
        <p:xfrm>
          <a:off x="1403648" y="2132856"/>
          <a:ext cx="2046543" cy="648072"/>
        </p:xfrm>
        <a:graphic>
          <a:graphicData uri="http://schemas.openxmlformats.org/presentationml/2006/ole">
            <mc:AlternateContent xmlns:mc="http://schemas.openxmlformats.org/markup-compatibility/2006">
              <mc:Choice xmlns:v="urn:schemas-microsoft-com:vml" Requires="v">
                <p:oleObj spid="_x0000_s169040" name="Denklem" r:id="rId4" imgW="1143000" imgH="355600" progId="Equation.3">
                  <p:embed/>
                </p:oleObj>
              </mc:Choice>
              <mc:Fallback>
                <p:oleObj name="Denklem" r:id="rId4" imgW="1143000" imgH="355600" progId="Equation.3">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648" y="2132856"/>
                        <a:ext cx="2046543" cy="6480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896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PT"/>
          </a:p>
        </p:txBody>
      </p:sp>
      <p:graphicFrame>
        <p:nvGraphicFramePr>
          <p:cNvPr id="168963" name="Object 3"/>
          <p:cNvGraphicFramePr>
            <a:graphicFrameLocks noChangeAspect="1"/>
          </p:cNvGraphicFramePr>
          <p:nvPr/>
        </p:nvGraphicFramePr>
        <p:xfrm>
          <a:off x="4283968" y="2276872"/>
          <a:ext cx="432048" cy="432048"/>
        </p:xfrm>
        <a:graphic>
          <a:graphicData uri="http://schemas.openxmlformats.org/presentationml/2006/ole">
            <mc:AlternateContent xmlns:mc="http://schemas.openxmlformats.org/markup-compatibility/2006">
              <mc:Choice xmlns:v="urn:schemas-microsoft-com:vml" Requires="v">
                <p:oleObj spid="_x0000_s169041" name="Denklem" r:id="rId6" imgW="266400" imgH="215640" progId="Equation.3">
                  <p:embed/>
                </p:oleObj>
              </mc:Choice>
              <mc:Fallback>
                <p:oleObj name="Denklem" r:id="rId6" imgW="266400" imgH="21564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83968" y="2276872"/>
                        <a:ext cx="432048" cy="4320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896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PT"/>
          </a:p>
        </p:txBody>
      </p:sp>
      <p:graphicFrame>
        <p:nvGraphicFramePr>
          <p:cNvPr id="168965" name="Object 5"/>
          <p:cNvGraphicFramePr>
            <a:graphicFrameLocks noChangeAspect="1"/>
          </p:cNvGraphicFramePr>
          <p:nvPr/>
        </p:nvGraphicFramePr>
        <p:xfrm>
          <a:off x="1403648" y="3140968"/>
          <a:ext cx="1944216" cy="610580"/>
        </p:xfrm>
        <a:graphic>
          <a:graphicData uri="http://schemas.openxmlformats.org/presentationml/2006/ole">
            <mc:AlternateContent xmlns:mc="http://schemas.openxmlformats.org/markup-compatibility/2006">
              <mc:Choice xmlns:v="urn:schemas-microsoft-com:vml" Requires="v">
                <p:oleObj spid="_x0000_s169042" name="Denklem" r:id="rId8" imgW="1143000" imgH="355600" progId="Equation.3">
                  <p:embed/>
                </p:oleObj>
              </mc:Choice>
              <mc:Fallback>
                <p:oleObj name="Denklem" r:id="rId8" imgW="1143000" imgH="355600" progId="Equation.3">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03648" y="3140968"/>
                        <a:ext cx="1944216" cy="6105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896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PT"/>
          </a:p>
        </p:txBody>
      </p:sp>
      <p:graphicFrame>
        <p:nvGraphicFramePr>
          <p:cNvPr id="168967" name="Object 7"/>
          <p:cNvGraphicFramePr>
            <a:graphicFrameLocks noChangeAspect="1"/>
          </p:cNvGraphicFramePr>
          <p:nvPr/>
        </p:nvGraphicFramePr>
        <p:xfrm>
          <a:off x="4139952" y="3284984"/>
          <a:ext cx="558062" cy="432048"/>
        </p:xfrm>
        <a:graphic>
          <a:graphicData uri="http://schemas.openxmlformats.org/presentationml/2006/ole">
            <mc:AlternateContent xmlns:mc="http://schemas.openxmlformats.org/markup-compatibility/2006">
              <mc:Choice xmlns:v="urn:schemas-microsoft-com:vml" Requires="v">
                <p:oleObj spid="_x0000_s169043" name="Denklem" r:id="rId10" imgW="291973" imgH="241195" progId="Equation.3">
                  <p:embed/>
                </p:oleObj>
              </mc:Choice>
              <mc:Fallback>
                <p:oleObj name="Denklem" r:id="rId10" imgW="291973" imgH="241195" progId="Equation.3">
                  <p:embed/>
                  <p:pic>
                    <p:nvPicPr>
                      <p:cNvPr id="0" name="Picture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139952" y="3284984"/>
                        <a:ext cx="558062" cy="4320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897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PT"/>
          </a:p>
        </p:txBody>
      </p:sp>
      <p:graphicFrame>
        <p:nvGraphicFramePr>
          <p:cNvPr id="168969" name="Object 9"/>
          <p:cNvGraphicFramePr>
            <a:graphicFrameLocks noChangeAspect="1"/>
          </p:cNvGraphicFramePr>
          <p:nvPr/>
        </p:nvGraphicFramePr>
        <p:xfrm>
          <a:off x="5004048" y="4293096"/>
          <a:ext cx="2952328" cy="428830"/>
        </p:xfrm>
        <a:graphic>
          <a:graphicData uri="http://schemas.openxmlformats.org/presentationml/2006/ole">
            <mc:AlternateContent xmlns:mc="http://schemas.openxmlformats.org/markup-compatibility/2006">
              <mc:Choice xmlns:v="urn:schemas-microsoft-com:vml" Requires="v">
                <p:oleObj spid="_x0000_s169044" name="Denklem" r:id="rId12" imgW="1701800" imgH="241300" progId="Equation.3">
                  <p:embed/>
                </p:oleObj>
              </mc:Choice>
              <mc:Fallback>
                <p:oleObj name="Denklem" r:id="rId12" imgW="1701800" imgH="241300" progId="Equation.3">
                  <p:embed/>
                  <p:pic>
                    <p:nvPicPr>
                      <p:cNvPr id="0" name="Picture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004048" y="4293096"/>
                        <a:ext cx="2952328" cy="4288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897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PT"/>
          </a:p>
        </p:txBody>
      </p:sp>
      <p:graphicFrame>
        <p:nvGraphicFramePr>
          <p:cNvPr id="168971" name="Object 11"/>
          <p:cNvGraphicFramePr>
            <a:graphicFrameLocks noChangeAspect="1"/>
          </p:cNvGraphicFramePr>
          <p:nvPr/>
        </p:nvGraphicFramePr>
        <p:xfrm>
          <a:off x="1331640" y="4221088"/>
          <a:ext cx="1576596" cy="576064"/>
        </p:xfrm>
        <a:graphic>
          <a:graphicData uri="http://schemas.openxmlformats.org/presentationml/2006/ole">
            <mc:AlternateContent xmlns:mc="http://schemas.openxmlformats.org/markup-compatibility/2006">
              <mc:Choice xmlns:v="urn:schemas-microsoft-com:vml" Requires="v">
                <p:oleObj spid="_x0000_s169045" name="Denklem" r:id="rId14" imgW="990170" imgH="355446" progId="Equation.3">
                  <p:embed/>
                </p:oleObj>
              </mc:Choice>
              <mc:Fallback>
                <p:oleObj name="Denklem" r:id="rId14" imgW="990170" imgH="355446" progId="Equation.3">
                  <p:embed/>
                  <p:pic>
                    <p:nvPicPr>
                      <p:cNvPr id="0" name="Picture 1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331640" y="4221088"/>
                        <a:ext cx="1576596" cy="5760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897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PT"/>
          </a:p>
        </p:txBody>
      </p:sp>
      <p:graphicFrame>
        <p:nvGraphicFramePr>
          <p:cNvPr id="168973" name="Object 13"/>
          <p:cNvGraphicFramePr>
            <a:graphicFrameLocks noChangeAspect="1"/>
          </p:cNvGraphicFramePr>
          <p:nvPr/>
        </p:nvGraphicFramePr>
        <p:xfrm>
          <a:off x="1187624" y="5229200"/>
          <a:ext cx="792088" cy="432048"/>
        </p:xfrm>
        <a:graphic>
          <a:graphicData uri="http://schemas.openxmlformats.org/presentationml/2006/ole">
            <mc:AlternateContent xmlns:mc="http://schemas.openxmlformats.org/markup-compatibility/2006">
              <mc:Choice xmlns:v="urn:schemas-microsoft-com:vml" Requires="v">
                <p:oleObj spid="_x0000_s169046" name="Denklem" r:id="rId16" imgW="418918" imgH="241195" progId="Equation.3">
                  <p:embed/>
                </p:oleObj>
              </mc:Choice>
              <mc:Fallback>
                <p:oleObj name="Denklem" r:id="rId16" imgW="418918" imgH="241195" progId="Equation.3">
                  <p:embed/>
                  <p:pic>
                    <p:nvPicPr>
                      <p:cNvPr id="0" name="Picture 1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187624" y="5229200"/>
                        <a:ext cx="792088" cy="4320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8976"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PT"/>
          </a:p>
        </p:txBody>
      </p:sp>
      <p:graphicFrame>
        <p:nvGraphicFramePr>
          <p:cNvPr id="168975" name="Object 15"/>
          <p:cNvGraphicFramePr>
            <a:graphicFrameLocks noChangeAspect="1"/>
          </p:cNvGraphicFramePr>
          <p:nvPr/>
        </p:nvGraphicFramePr>
        <p:xfrm>
          <a:off x="1619672" y="5949280"/>
          <a:ext cx="1562114" cy="432048"/>
        </p:xfrm>
        <a:graphic>
          <a:graphicData uri="http://schemas.openxmlformats.org/presentationml/2006/ole">
            <mc:AlternateContent xmlns:mc="http://schemas.openxmlformats.org/markup-compatibility/2006">
              <mc:Choice xmlns:v="urn:schemas-microsoft-com:vml" Requires="v">
                <p:oleObj spid="_x0000_s169047" name="Denklem" r:id="rId18" imgW="571252" imgH="228501" progId="Equation.3">
                  <p:embed/>
                </p:oleObj>
              </mc:Choice>
              <mc:Fallback>
                <p:oleObj name="Denklem" r:id="rId18" imgW="571252" imgH="228501" progId="Equation.3">
                  <p:embed/>
                  <p:pic>
                    <p:nvPicPr>
                      <p:cNvPr id="0" name="Picture 1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619672" y="5949280"/>
                        <a:ext cx="1562114" cy="4320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Marcador de Posição do Número do Diapositivo 21"/>
          <p:cNvSpPr>
            <a:spLocks noGrp="1"/>
          </p:cNvSpPr>
          <p:nvPr>
            <p:ph type="sldNum" sz="quarter" idx="12"/>
          </p:nvPr>
        </p:nvSpPr>
        <p:spPr/>
        <p:txBody>
          <a:bodyPr/>
          <a:lstStyle/>
          <a:p>
            <a:fld id="{FF25B18E-F4F2-4D2B-B7C3-AE7A56E057AB}" type="slidenum">
              <a:rPr lang="pt-PT" smtClean="0"/>
              <a:pPr/>
              <a:t>31</a:t>
            </a:fld>
            <a:endParaRPr lang="pt-PT"/>
          </a:p>
        </p:txBody>
      </p:sp>
      <p:sp>
        <p:nvSpPr>
          <p:cNvPr id="23" name="Marcador de Posição do Rodapé 22"/>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b="1" dirty="0" smtClean="0"/>
              <a:t>IO in the framework of MOLP models</a:t>
            </a:r>
            <a:endParaRPr lang="pt-PT" dirty="0"/>
          </a:p>
        </p:txBody>
      </p:sp>
      <p:sp>
        <p:nvSpPr>
          <p:cNvPr id="5" name="Marcador de Posição de Conteúdo 4"/>
          <p:cNvSpPr>
            <a:spLocks noGrp="1"/>
          </p:cNvSpPr>
          <p:nvPr>
            <p:ph idx="1"/>
          </p:nvPr>
        </p:nvSpPr>
        <p:spPr/>
        <p:txBody>
          <a:bodyPr>
            <a:normAutofit fontScale="92500" lnSpcReduction="20000"/>
          </a:bodyPr>
          <a:lstStyle/>
          <a:p>
            <a:r>
              <a:rPr lang="en-GB" dirty="0" smtClean="0"/>
              <a:t>For example, if a DM is interested in minimizing the value added cost to meeting a target final demand, minimizing pollution emissions and energy conservation all as objectives, problem (12) becomes:</a:t>
            </a:r>
          </a:p>
          <a:p>
            <a:endParaRPr lang="pt-PT" dirty="0" smtClean="0"/>
          </a:p>
          <a:p>
            <a:r>
              <a:rPr lang="en-GB" dirty="0" smtClean="0"/>
              <a:t>min z</a:t>
            </a:r>
            <a:r>
              <a:rPr lang="en-GB" baseline="-25000" dirty="0" smtClean="0"/>
              <a:t>1</a:t>
            </a:r>
            <a:r>
              <a:rPr lang="en-GB" dirty="0" smtClean="0"/>
              <a:t> = </a:t>
            </a:r>
            <a:r>
              <a:rPr lang="en-GB" b="1" dirty="0" err="1" smtClean="0"/>
              <a:t>w</a:t>
            </a:r>
            <a:r>
              <a:rPr lang="en-GB" baseline="30000" dirty="0" err="1" smtClean="0"/>
              <a:t>T</a:t>
            </a:r>
            <a:r>
              <a:rPr lang="en-GB" b="1" dirty="0" err="1" smtClean="0"/>
              <a:t>x</a:t>
            </a:r>
            <a:r>
              <a:rPr lang="en-GB" dirty="0" smtClean="0"/>
              <a:t>,</a:t>
            </a:r>
            <a:endParaRPr lang="pt-PT" dirty="0" smtClean="0"/>
          </a:p>
          <a:p>
            <a:r>
              <a:rPr lang="en-GB" dirty="0" smtClean="0"/>
              <a:t>min z</a:t>
            </a:r>
            <a:r>
              <a:rPr lang="en-GB" baseline="-25000" dirty="0" smtClean="0"/>
              <a:t>2</a:t>
            </a:r>
            <a:r>
              <a:rPr lang="en-GB" dirty="0" smtClean="0"/>
              <a:t> = </a:t>
            </a:r>
            <a:r>
              <a:rPr lang="en-GB" b="1" dirty="0" smtClean="0"/>
              <a:t>r</a:t>
            </a:r>
            <a:r>
              <a:rPr lang="en-GB" baseline="30000" dirty="0" smtClean="0"/>
              <a:t>T</a:t>
            </a:r>
            <a:r>
              <a:rPr lang="en-GB" baseline="-25000" dirty="0" smtClean="0"/>
              <a:t>1</a:t>
            </a:r>
            <a:r>
              <a:rPr lang="en-GB" b="1" dirty="0" smtClean="0"/>
              <a:t> x</a:t>
            </a:r>
            <a:r>
              <a:rPr lang="en-GB" dirty="0" smtClean="0"/>
              <a:t>,</a:t>
            </a:r>
            <a:endParaRPr lang="pt-PT" dirty="0" smtClean="0"/>
          </a:p>
          <a:p>
            <a:r>
              <a:rPr lang="pt-PT" dirty="0" smtClean="0"/>
              <a:t>min z</a:t>
            </a:r>
            <a:r>
              <a:rPr lang="pt-PT" baseline="-25000" dirty="0" smtClean="0"/>
              <a:t>3</a:t>
            </a:r>
            <a:r>
              <a:rPr lang="pt-PT" dirty="0" smtClean="0"/>
              <a:t> = </a:t>
            </a:r>
            <a:r>
              <a:rPr lang="pt-PT" b="1" dirty="0" smtClean="0"/>
              <a:t>r</a:t>
            </a:r>
            <a:r>
              <a:rPr lang="pt-PT" baseline="30000" dirty="0" smtClean="0"/>
              <a:t>T</a:t>
            </a:r>
            <a:r>
              <a:rPr lang="pt-PT" baseline="-25000" dirty="0" smtClean="0"/>
              <a:t>2</a:t>
            </a:r>
            <a:r>
              <a:rPr lang="pt-PT" b="1" dirty="0" smtClean="0"/>
              <a:t>x</a:t>
            </a:r>
            <a:r>
              <a:rPr lang="pt-PT" dirty="0" smtClean="0"/>
              <a:t>,</a:t>
            </a:r>
          </a:p>
          <a:p>
            <a:r>
              <a:rPr lang="pt-PT" dirty="0" err="1" smtClean="0"/>
              <a:t>s.t</a:t>
            </a:r>
            <a:r>
              <a:rPr lang="pt-PT" dirty="0" smtClean="0"/>
              <a:t>. (I – A)</a:t>
            </a:r>
            <a:r>
              <a:rPr lang="pt-PT" b="1" dirty="0" smtClean="0"/>
              <a:t>x</a:t>
            </a:r>
            <a:r>
              <a:rPr lang="pt-PT" dirty="0" smtClean="0"/>
              <a:t> </a:t>
            </a:r>
            <a:r>
              <a:rPr lang="en-GB" dirty="0" smtClean="0">
                <a:sym typeface="Symbol"/>
              </a:rPr>
              <a:t></a:t>
            </a:r>
            <a:r>
              <a:rPr lang="en-GB" dirty="0" smtClean="0"/>
              <a:t> </a:t>
            </a:r>
            <a:r>
              <a:rPr lang="pt-PT" b="1" dirty="0" smtClean="0"/>
              <a:t>y</a:t>
            </a:r>
            <a:r>
              <a:rPr lang="pt-PT" dirty="0" smtClean="0"/>
              <a:t>,</a:t>
            </a:r>
          </a:p>
          <a:p>
            <a:r>
              <a:rPr lang="pt-PT" b="1" dirty="0" err="1" smtClean="0"/>
              <a:t>Rx</a:t>
            </a:r>
            <a:r>
              <a:rPr lang="pt-PT" b="1" dirty="0" smtClean="0"/>
              <a:t> </a:t>
            </a:r>
            <a:r>
              <a:rPr lang="en-GB" dirty="0" smtClean="0">
                <a:sym typeface="Symbol"/>
              </a:rPr>
              <a:t></a:t>
            </a:r>
            <a:r>
              <a:rPr lang="en-GB" dirty="0" smtClean="0"/>
              <a:t> </a:t>
            </a:r>
            <a:r>
              <a:rPr lang="pt-PT" b="1" dirty="0" smtClean="0"/>
              <a:t>r</a:t>
            </a:r>
            <a:r>
              <a:rPr lang="pt-PT" dirty="0" smtClean="0"/>
              <a:t>,</a:t>
            </a:r>
          </a:p>
          <a:p>
            <a:r>
              <a:rPr lang="en-GB" b="1" dirty="0" smtClean="0"/>
              <a:t>x</a:t>
            </a:r>
            <a:r>
              <a:rPr lang="en-GB" dirty="0" smtClean="0"/>
              <a:t> </a:t>
            </a:r>
            <a:r>
              <a:rPr lang="en-GB" dirty="0" smtClean="0">
                <a:sym typeface="Symbol"/>
              </a:rPr>
              <a:t></a:t>
            </a:r>
            <a:r>
              <a:rPr lang="en-GB" dirty="0" smtClean="0"/>
              <a:t> </a:t>
            </a:r>
            <a:r>
              <a:rPr lang="en-GB" b="1" dirty="0" smtClean="0"/>
              <a:t>0.</a:t>
            </a:r>
            <a:r>
              <a:rPr lang="en-GB" dirty="0" smtClean="0"/>
              <a:t>                                                                                     (14)</a:t>
            </a:r>
            <a:endParaRPr lang="pt-PT" dirty="0" smtClean="0"/>
          </a:p>
          <a:p>
            <a:pPr>
              <a:buNone/>
            </a:pPr>
            <a:endParaRPr lang="en-GB" dirty="0" smtClean="0"/>
          </a:p>
          <a:p>
            <a:pPr>
              <a:buNone/>
            </a:pPr>
            <a:r>
              <a:rPr lang="en-GB" dirty="0" smtClean="0"/>
              <a:t>	where </a:t>
            </a:r>
            <a:r>
              <a:rPr lang="en-GB" b="1" dirty="0" smtClean="0"/>
              <a:t>r</a:t>
            </a:r>
            <a:r>
              <a:rPr lang="en-GB" baseline="30000" dirty="0" smtClean="0"/>
              <a:t>T</a:t>
            </a:r>
            <a:r>
              <a:rPr lang="en-GB" baseline="-25000" dirty="0" smtClean="0"/>
              <a:t>1 </a:t>
            </a:r>
            <a:r>
              <a:rPr lang="en-GB" dirty="0" smtClean="0"/>
              <a:t>and </a:t>
            </a:r>
            <a:r>
              <a:rPr lang="en-GB" b="1" dirty="0" smtClean="0"/>
              <a:t>r</a:t>
            </a:r>
            <a:r>
              <a:rPr lang="en-GB" baseline="30000" dirty="0" smtClean="0"/>
              <a:t>T</a:t>
            </a:r>
            <a:r>
              <a:rPr lang="en-GB" baseline="-25000" dirty="0" smtClean="0"/>
              <a:t>2 </a:t>
            </a:r>
            <a:r>
              <a:rPr lang="en-GB" dirty="0" smtClean="0"/>
              <a:t>are row 1</a:t>
            </a:r>
            <a:r>
              <a:rPr lang="en-GB" dirty="0" smtClean="0">
                <a:sym typeface="Symbol"/>
              </a:rPr>
              <a:t></a:t>
            </a:r>
            <a:r>
              <a:rPr lang="en-GB" dirty="0" smtClean="0"/>
              <a:t>n vectors of the impact matrix R (see (5)), each one corresponding to pollution emissions and energy conservation objective functions.</a:t>
            </a:r>
            <a:endParaRPr lang="pt-PT" dirty="0" smtClean="0"/>
          </a:p>
          <a:p>
            <a:pPr>
              <a:buNone/>
            </a:pPr>
            <a:r>
              <a:rPr lang="en-US" dirty="0" smtClean="0"/>
              <a:t> </a:t>
            </a:r>
            <a:endParaRPr lang="pt-PT" dirty="0" smtClean="0"/>
          </a:p>
          <a:p>
            <a:endParaRPr lang="pt-PT" dirty="0"/>
          </a:p>
        </p:txBody>
      </p:sp>
      <p:sp>
        <p:nvSpPr>
          <p:cNvPr id="7" name="Marcador de Posição do Número do Diapositivo 6"/>
          <p:cNvSpPr>
            <a:spLocks noGrp="1"/>
          </p:cNvSpPr>
          <p:nvPr>
            <p:ph type="sldNum" sz="quarter" idx="12"/>
          </p:nvPr>
        </p:nvSpPr>
        <p:spPr/>
        <p:txBody>
          <a:bodyPr/>
          <a:lstStyle/>
          <a:p>
            <a:fld id="{FF25B18E-F4F2-4D2B-B7C3-AE7A56E057AB}" type="slidenum">
              <a:rPr lang="pt-PT" smtClean="0"/>
              <a:pPr/>
              <a:t>32</a:t>
            </a:fld>
            <a:endParaRPr lang="pt-PT"/>
          </a:p>
        </p:txBody>
      </p:sp>
      <p:sp>
        <p:nvSpPr>
          <p:cNvPr id="8" name="Marcador de Posição do Rodapé 7"/>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b="1" dirty="0" smtClean="0"/>
              <a:t>IO in the framework of MOLP models</a:t>
            </a:r>
            <a:endParaRPr lang="pt-PT" dirty="0"/>
          </a:p>
        </p:txBody>
      </p:sp>
      <p:sp>
        <p:nvSpPr>
          <p:cNvPr id="5" name="Marcador de Posição de Conteúdo 4"/>
          <p:cNvSpPr>
            <a:spLocks noGrp="1"/>
          </p:cNvSpPr>
          <p:nvPr>
            <p:ph idx="1"/>
          </p:nvPr>
        </p:nvSpPr>
        <p:spPr/>
        <p:txBody>
          <a:bodyPr>
            <a:normAutofit fontScale="70000" lnSpcReduction="20000"/>
          </a:bodyPr>
          <a:lstStyle/>
          <a:p>
            <a:endParaRPr lang="en-GB" dirty="0" smtClean="0"/>
          </a:p>
          <a:p>
            <a:r>
              <a:rPr lang="en-GB" dirty="0" smtClean="0"/>
              <a:t>There are several methods available in the scientific literature to find an efficient solution to problems (13) and (14). Methods for solving MOLP problems may be classified according to the </a:t>
            </a:r>
            <a:r>
              <a:rPr lang="en-GB" b="1" dirty="0" smtClean="0"/>
              <a:t>intervention degree of the DM</a:t>
            </a:r>
            <a:r>
              <a:rPr lang="en-GB" dirty="0" smtClean="0"/>
              <a:t>:</a:t>
            </a:r>
            <a:endParaRPr lang="pt-PT" dirty="0" smtClean="0"/>
          </a:p>
          <a:p>
            <a:pPr>
              <a:buNone/>
            </a:pPr>
            <a:r>
              <a:rPr lang="en-GB" dirty="0" smtClean="0"/>
              <a:t> </a:t>
            </a:r>
            <a:endParaRPr lang="pt-PT" dirty="0" smtClean="0"/>
          </a:p>
          <a:p>
            <a:r>
              <a:rPr lang="en-GB" dirty="0" smtClean="0"/>
              <a:t>a) </a:t>
            </a:r>
            <a:r>
              <a:rPr lang="en-GB" b="1" i="1" dirty="0" smtClean="0"/>
              <a:t>A priori</a:t>
            </a:r>
            <a:r>
              <a:rPr lang="en-GB" b="1" dirty="0" smtClean="0"/>
              <a:t> articulation of the DM’s preferences</a:t>
            </a:r>
            <a:r>
              <a:rPr lang="en-GB" dirty="0" smtClean="0"/>
              <a:t> – once the method is chosen (and, possibly, some parameters fixed), the preference aggregation is settled. </a:t>
            </a:r>
          </a:p>
          <a:p>
            <a:endParaRPr lang="en-GB" dirty="0" smtClean="0"/>
          </a:p>
          <a:p>
            <a:r>
              <a:rPr lang="en-GB" dirty="0" smtClean="0"/>
              <a:t>The most commonly used are: </a:t>
            </a:r>
          </a:p>
          <a:p>
            <a:endParaRPr lang="en-GB" dirty="0" smtClean="0"/>
          </a:p>
          <a:p>
            <a:r>
              <a:rPr lang="en-GB" dirty="0" err="1" smtClean="0"/>
              <a:t>i</a:t>
            </a:r>
            <a:r>
              <a:rPr lang="en-GB" dirty="0" smtClean="0"/>
              <a:t>) the method of the </a:t>
            </a:r>
            <a:r>
              <a:rPr lang="en-GB" b="1" dirty="0" smtClean="0"/>
              <a:t>minimum distance to the ideal solution</a:t>
            </a:r>
            <a:r>
              <a:rPr lang="en-GB" dirty="0" smtClean="0"/>
              <a:t> according to a certain metric; </a:t>
            </a:r>
          </a:p>
          <a:p>
            <a:endParaRPr lang="en-GB" dirty="0" smtClean="0"/>
          </a:p>
          <a:p>
            <a:r>
              <a:rPr lang="en-GB" dirty="0" smtClean="0"/>
              <a:t>ii) methods where an </a:t>
            </a:r>
            <a:r>
              <a:rPr lang="en-GB" b="1" dirty="0" smtClean="0"/>
              <a:t>utility function </a:t>
            </a:r>
            <a:r>
              <a:rPr lang="en-GB" dirty="0" smtClean="0"/>
              <a:t>is used, built from the objective functions of the original problem; </a:t>
            </a:r>
          </a:p>
          <a:p>
            <a:endParaRPr lang="en-GB" dirty="0" smtClean="0"/>
          </a:p>
          <a:p>
            <a:r>
              <a:rPr lang="en-GB" dirty="0" smtClean="0"/>
              <a:t>iii) the </a:t>
            </a:r>
            <a:r>
              <a:rPr lang="en-GB" b="1" dirty="0" smtClean="0"/>
              <a:t>lexicographic method </a:t>
            </a:r>
            <a:r>
              <a:rPr lang="en-GB" dirty="0" smtClean="0"/>
              <a:t>where the objectives are sequentially optimized and equality constraints based on the objective function values may also be sequentially added to the next optimization problems; </a:t>
            </a:r>
          </a:p>
          <a:p>
            <a:endParaRPr lang="en-GB" dirty="0" smtClean="0"/>
          </a:p>
          <a:p>
            <a:r>
              <a:rPr lang="en-GB" dirty="0" smtClean="0"/>
              <a:t>iv) and</a:t>
            </a:r>
            <a:r>
              <a:rPr lang="en-GB" b="1" dirty="0" smtClean="0"/>
              <a:t> goal programming</a:t>
            </a:r>
            <a:r>
              <a:rPr lang="en-GB" dirty="0" smtClean="0"/>
              <a:t>.</a:t>
            </a:r>
            <a:endParaRPr lang="pt-PT" dirty="0" smtClean="0"/>
          </a:p>
          <a:p>
            <a:pPr>
              <a:buNone/>
            </a:pPr>
            <a:r>
              <a:rPr lang="en-GB" dirty="0" smtClean="0"/>
              <a:t> </a:t>
            </a:r>
            <a:endParaRPr lang="pt-PT" dirty="0" smtClean="0"/>
          </a:p>
          <a:p>
            <a:endParaRPr lang="en-GB" dirty="0" smtClean="0"/>
          </a:p>
          <a:p>
            <a:pPr lvl="1"/>
            <a:endParaRPr lang="pt-PT" dirty="0" smtClean="0"/>
          </a:p>
          <a:p>
            <a:endParaRPr lang="pt-PT" dirty="0"/>
          </a:p>
        </p:txBody>
      </p:sp>
      <p:sp>
        <p:nvSpPr>
          <p:cNvPr id="7" name="Marcador de Posição do Número do Diapositivo 6"/>
          <p:cNvSpPr>
            <a:spLocks noGrp="1"/>
          </p:cNvSpPr>
          <p:nvPr>
            <p:ph type="sldNum" sz="quarter" idx="12"/>
          </p:nvPr>
        </p:nvSpPr>
        <p:spPr/>
        <p:txBody>
          <a:bodyPr/>
          <a:lstStyle/>
          <a:p>
            <a:fld id="{FF25B18E-F4F2-4D2B-B7C3-AE7A56E057AB}" type="slidenum">
              <a:rPr lang="pt-PT" smtClean="0"/>
              <a:pPr/>
              <a:t>33</a:t>
            </a:fld>
            <a:endParaRPr lang="pt-PT"/>
          </a:p>
        </p:txBody>
      </p:sp>
      <p:sp>
        <p:nvSpPr>
          <p:cNvPr id="8" name="Marcador de Posição do Rodapé 7"/>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b="1" dirty="0" smtClean="0"/>
              <a:t>IO in the framework of MOLP models</a:t>
            </a:r>
            <a:endParaRPr lang="pt-PT" dirty="0"/>
          </a:p>
        </p:txBody>
      </p:sp>
      <p:sp>
        <p:nvSpPr>
          <p:cNvPr id="5" name="Marcador de Posição de Conteúdo 4"/>
          <p:cNvSpPr>
            <a:spLocks noGrp="1"/>
          </p:cNvSpPr>
          <p:nvPr>
            <p:ph idx="1"/>
          </p:nvPr>
        </p:nvSpPr>
        <p:spPr/>
        <p:txBody>
          <a:bodyPr>
            <a:normAutofit fontScale="32500" lnSpcReduction="20000"/>
          </a:bodyPr>
          <a:lstStyle/>
          <a:p>
            <a:endParaRPr lang="en-GB" dirty="0" smtClean="0"/>
          </a:p>
          <a:p>
            <a:r>
              <a:rPr lang="en-GB" sz="4000" dirty="0" smtClean="0"/>
              <a:t>b) </a:t>
            </a:r>
            <a:r>
              <a:rPr lang="en-GB" sz="4000" b="1" dirty="0" smtClean="0"/>
              <a:t>Progressive articulation of the DM’s preferences</a:t>
            </a:r>
            <a:r>
              <a:rPr lang="en-GB" sz="4000" dirty="0" smtClean="0"/>
              <a:t> - the interactive methods have a succession of computation and dialogue phases. After each computation phase an efficient solution (or several) is (are) proposed to the DM that reacts by providing the necessary information to operate a new computation phase, or by stopping the procedure. The characteristics of the dialogue and computation phases, as well as the stopping conditions of the interactive algorithm depend on the method. </a:t>
            </a:r>
          </a:p>
          <a:p>
            <a:endParaRPr lang="en-GB" sz="4000" dirty="0" smtClean="0"/>
          </a:p>
          <a:p>
            <a:r>
              <a:rPr lang="en-GB" sz="4000" dirty="0" smtClean="0"/>
              <a:t>The most commonly reported in scientific literature for solving IO MOLP models are:</a:t>
            </a:r>
            <a:endParaRPr lang="pt-PT" sz="4000" dirty="0" smtClean="0"/>
          </a:p>
          <a:p>
            <a:pPr>
              <a:buNone/>
            </a:pPr>
            <a:r>
              <a:rPr lang="en-GB" sz="4000" dirty="0" smtClean="0"/>
              <a:t> </a:t>
            </a:r>
            <a:endParaRPr lang="pt-PT" sz="4000" dirty="0" smtClean="0"/>
          </a:p>
          <a:p>
            <a:r>
              <a:rPr lang="en-GB" sz="4000" dirty="0" err="1" smtClean="0"/>
              <a:t>i</a:t>
            </a:r>
            <a:r>
              <a:rPr lang="en-GB" sz="4000" dirty="0" smtClean="0"/>
              <a:t>) </a:t>
            </a:r>
            <a:r>
              <a:rPr lang="en-GB" sz="4000" b="1" dirty="0" smtClean="0"/>
              <a:t>The Step Method (STEM)</a:t>
            </a:r>
            <a:r>
              <a:rPr lang="en-GB" sz="4000" dirty="0" smtClean="0"/>
              <a:t> developed by </a:t>
            </a:r>
            <a:r>
              <a:rPr lang="en-GB" sz="4000" dirty="0" err="1" smtClean="0"/>
              <a:t>Benayoun</a:t>
            </a:r>
            <a:r>
              <a:rPr lang="en-GB" sz="4000" dirty="0" smtClean="0"/>
              <a:t> et al. (1971) is an interactive method that </a:t>
            </a:r>
            <a:r>
              <a:rPr lang="en-GB" sz="4000" b="1" dirty="0" smtClean="0"/>
              <a:t>progressively reduces the feasible region</a:t>
            </a:r>
            <a:r>
              <a:rPr lang="en-GB" sz="4000" dirty="0" smtClean="0"/>
              <a:t>. In each interaction, the DM is asked to specify the amount that he/she is willing to sacrifice in the objective function whose value he/she considers more satisfactory, in order to improve those whose values do not satisfy him/her. In each computation phase a </a:t>
            </a:r>
            <a:r>
              <a:rPr lang="en-GB" sz="4000" b="1" dirty="0" smtClean="0"/>
              <a:t>weighted </a:t>
            </a:r>
            <a:r>
              <a:rPr lang="en-GB" sz="4000" b="1" dirty="0" err="1" smtClean="0"/>
              <a:t>Tchebycheff</a:t>
            </a:r>
            <a:r>
              <a:rPr lang="en-GB" sz="4000" b="1" dirty="0" smtClean="0"/>
              <a:t> distance to the ideal solution is minimized</a:t>
            </a:r>
            <a:r>
              <a:rPr lang="en-GB" sz="4000" dirty="0" smtClean="0"/>
              <a:t>. </a:t>
            </a:r>
          </a:p>
          <a:p>
            <a:r>
              <a:rPr lang="en-GB" sz="4000" dirty="0" smtClean="0"/>
              <a:t> </a:t>
            </a:r>
            <a:endParaRPr lang="pt-PT" sz="4000" dirty="0" smtClean="0"/>
          </a:p>
          <a:p>
            <a:r>
              <a:rPr lang="en-GB" sz="4000" dirty="0" smtClean="0"/>
              <a:t>ii) The </a:t>
            </a:r>
            <a:r>
              <a:rPr lang="en-GB" sz="4000" b="1" dirty="0" smtClean="0"/>
              <a:t>TRIMAP method</a:t>
            </a:r>
            <a:r>
              <a:rPr lang="en-GB" sz="4000" dirty="0" smtClean="0"/>
              <a:t>, developed by </a:t>
            </a:r>
            <a:r>
              <a:rPr lang="en-GB" sz="4000" dirty="0" err="1" smtClean="0"/>
              <a:t>Clímaco</a:t>
            </a:r>
            <a:r>
              <a:rPr lang="en-GB" sz="4000" dirty="0" smtClean="0"/>
              <a:t> and </a:t>
            </a:r>
            <a:r>
              <a:rPr lang="en-GB" sz="4000" dirty="0" err="1" smtClean="0"/>
              <a:t>Antunes</a:t>
            </a:r>
            <a:r>
              <a:rPr lang="en-GB" sz="4000" dirty="0" smtClean="0"/>
              <a:t> (1987, 1989), combines a set of procedures, which allow a free search based on the progressive and selective learning of the set of efficient solutions. It </a:t>
            </a:r>
            <a:r>
              <a:rPr lang="en-GB" sz="4000" b="1" dirty="0" smtClean="0"/>
              <a:t>combines</a:t>
            </a:r>
            <a:r>
              <a:rPr lang="en-GB" sz="4000" dirty="0" smtClean="0"/>
              <a:t> the </a:t>
            </a:r>
            <a:r>
              <a:rPr lang="en-GB" sz="4000" b="1" dirty="0" smtClean="0"/>
              <a:t>reduction of the feasible region with the reduction of the parametric weight space</a:t>
            </a:r>
            <a:r>
              <a:rPr lang="en-GB" sz="4000" dirty="0" smtClean="0"/>
              <a:t>. The DM is able to specify the lower bounds for the objective functions and/or impose constraints on the parametric weight space. In each computation phase a weighted sum of the objective functions is optimized.  </a:t>
            </a:r>
            <a:endParaRPr lang="pt-PT" sz="4000" dirty="0" smtClean="0"/>
          </a:p>
          <a:p>
            <a:pPr>
              <a:buNone/>
            </a:pPr>
            <a:r>
              <a:rPr lang="en-GB" sz="4000" i="1" dirty="0" smtClean="0"/>
              <a:t> </a:t>
            </a:r>
            <a:endParaRPr lang="pt-PT" sz="4000" dirty="0" smtClean="0"/>
          </a:p>
          <a:p>
            <a:endParaRPr lang="pt-PT" dirty="0"/>
          </a:p>
        </p:txBody>
      </p:sp>
      <p:sp>
        <p:nvSpPr>
          <p:cNvPr id="7" name="Marcador de Posição do Número do Diapositivo 6"/>
          <p:cNvSpPr>
            <a:spLocks noGrp="1"/>
          </p:cNvSpPr>
          <p:nvPr>
            <p:ph type="sldNum" sz="quarter" idx="12"/>
          </p:nvPr>
        </p:nvSpPr>
        <p:spPr/>
        <p:txBody>
          <a:bodyPr/>
          <a:lstStyle/>
          <a:p>
            <a:fld id="{FF25B18E-F4F2-4D2B-B7C3-AE7A56E057AB}" type="slidenum">
              <a:rPr lang="pt-PT" smtClean="0"/>
              <a:pPr/>
              <a:t>34</a:t>
            </a:fld>
            <a:endParaRPr lang="pt-PT"/>
          </a:p>
        </p:txBody>
      </p:sp>
      <p:sp>
        <p:nvSpPr>
          <p:cNvPr id="8" name="Marcador de Posição do Rodapé 7"/>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b="1" dirty="0" smtClean="0"/>
              <a:t>IO in the framework of MOLP models</a:t>
            </a:r>
            <a:endParaRPr lang="pt-PT" dirty="0"/>
          </a:p>
        </p:txBody>
      </p:sp>
      <p:sp>
        <p:nvSpPr>
          <p:cNvPr id="5" name="Marcador de Posição de Conteúdo 4"/>
          <p:cNvSpPr>
            <a:spLocks noGrp="1"/>
          </p:cNvSpPr>
          <p:nvPr>
            <p:ph idx="1"/>
          </p:nvPr>
        </p:nvSpPr>
        <p:spPr/>
        <p:txBody>
          <a:bodyPr>
            <a:normAutofit fontScale="92500" lnSpcReduction="20000"/>
          </a:bodyPr>
          <a:lstStyle/>
          <a:p>
            <a:endParaRPr lang="en-GB" dirty="0" smtClean="0"/>
          </a:p>
          <a:p>
            <a:r>
              <a:rPr lang="en-GB" dirty="0" smtClean="0"/>
              <a:t>iv) The </a:t>
            </a:r>
            <a:r>
              <a:rPr lang="en-GB" b="1" dirty="0" err="1" smtClean="0"/>
              <a:t>Zionts</a:t>
            </a:r>
            <a:r>
              <a:rPr lang="en-GB" b="1" dirty="0" smtClean="0"/>
              <a:t> and </a:t>
            </a:r>
            <a:r>
              <a:rPr lang="en-GB" b="1" dirty="0" err="1" smtClean="0"/>
              <a:t>Wallenius</a:t>
            </a:r>
            <a:r>
              <a:rPr lang="en-GB" dirty="0" smtClean="0"/>
              <a:t> (1976, 1983) method </a:t>
            </a:r>
            <a:r>
              <a:rPr lang="en-GB" b="1" dirty="0" smtClean="0"/>
              <a:t>reduces progressively the weight space</a:t>
            </a:r>
            <a:r>
              <a:rPr lang="en-GB" dirty="0" smtClean="0"/>
              <a:t>, according to the DM’s preferences. In each computation phase a weighted sum of the objective functions is optimized. The procedure stops when the weight space is reduced to a sufficiently small region, in a way that it is possible to identify a final solution, or when the information of preferences expressed by the DM indicates that the current solution is the most interesting one. </a:t>
            </a:r>
            <a:endParaRPr lang="pt-PT" dirty="0" smtClean="0"/>
          </a:p>
          <a:p>
            <a:pPr>
              <a:buNone/>
            </a:pPr>
            <a:r>
              <a:rPr lang="en-GB" dirty="0" smtClean="0"/>
              <a:t> </a:t>
            </a:r>
            <a:endParaRPr lang="pt-PT" dirty="0" smtClean="0"/>
          </a:p>
          <a:p>
            <a:r>
              <a:rPr lang="en-GB" dirty="0" smtClean="0"/>
              <a:t>iv) The </a:t>
            </a:r>
            <a:r>
              <a:rPr lang="en-GB" b="1" dirty="0" smtClean="0"/>
              <a:t>SOMMIX interactive environment </a:t>
            </a:r>
            <a:r>
              <a:rPr lang="en-GB" dirty="0" smtClean="0"/>
              <a:t>is based on a control panel (embodying search strategies, techniques to compute new efficient solutions, ways to express the DM’s preferences, means of interaction and information presentation) to assist the user by facilitating and motivating the successive actions throughout the interactive solution search process (</a:t>
            </a:r>
            <a:r>
              <a:rPr lang="en-GB" dirty="0" err="1" smtClean="0"/>
              <a:t>Clímaco</a:t>
            </a:r>
            <a:r>
              <a:rPr lang="en-GB" dirty="0" smtClean="0"/>
              <a:t> et al., 1997). </a:t>
            </a:r>
          </a:p>
          <a:p>
            <a:pPr>
              <a:buNone/>
            </a:pPr>
            <a:r>
              <a:rPr lang="en-GB" sz="4000" dirty="0" smtClean="0"/>
              <a:t> </a:t>
            </a:r>
            <a:endParaRPr lang="pt-PT" sz="4000" dirty="0" smtClean="0"/>
          </a:p>
          <a:p>
            <a:endParaRPr lang="pt-PT" dirty="0"/>
          </a:p>
        </p:txBody>
      </p:sp>
      <p:sp>
        <p:nvSpPr>
          <p:cNvPr id="7" name="Marcador de Posição do Número do Diapositivo 6"/>
          <p:cNvSpPr>
            <a:spLocks noGrp="1"/>
          </p:cNvSpPr>
          <p:nvPr>
            <p:ph type="sldNum" sz="quarter" idx="12"/>
          </p:nvPr>
        </p:nvSpPr>
        <p:spPr/>
        <p:txBody>
          <a:bodyPr/>
          <a:lstStyle/>
          <a:p>
            <a:fld id="{FF25B18E-F4F2-4D2B-B7C3-AE7A56E057AB}" type="slidenum">
              <a:rPr lang="pt-PT" smtClean="0"/>
              <a:pPr/>
              <a:t>35</a:t>
            </a:fld>
            <a:endParaRPr lang="pt-PT"/>
          </a:p>
        </p:txBody>
      </p:sp>
      <p:sp>
        <p:nvSpPr>
          <p:cNvPr id="8" name="Marcador de Posição do Rodapé 7"/>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b="1" dirty="0" smtClean="0"/>
              <a:t>IO in the framework of MOLP models</a:t>
            </a:r>
            <a:endParaRPr lang="pt-PT" dirty="0"/>
          </a:p>
        </p:txBody>
      </p:sp>
      <p:sp>
        <p:nvSpPr>
          <p:cNvPr id="5" name="Marcador de Posição de Conteúdo 4"/>
          <p:cNvSpPr>
            <a:spLocks noGrp="1"/>
          </p:cNvSpPr>
          <p:nvPr>
            <p:ph idx="1"/>
          </p:nvPr>
        </p:nvSpPr>
        <p:spPr/>
        <p:txBody>
          <a:bodyPr>
            <a:normAutofit fontScale="70000" lnSpcReduction="20000"/>
          </a:bodyPr>
          <a:lstStyle/>
          <a:p>
            <a:pPr>
              <a:buNone/>
            </a:pPr>
            <a:endParaRPr lang="pt-PT" dirty="0" smtClean="0"/>
          </a:p>
          <a:p>
            <a:endParaRPr lang="en-GB" i="1" dirty="0" smtClean="0"/>
          </a:p>
          <a:p>
            <a:endParaRPr lang="en-GB" i="1" dirty="0" smtClean="0"/>
          </a:p>
          <a:p>
            <a:r>
              <a:rPr lang="en-GB" sz="2700" i="1" dirty="0" smtClean="0"/>
              <a:t>c) </a:t>
            </a:r>
            <a:r>
              <a:rPr lang="en-GB" sz="2700" b="1" i="1" dirty="0" smtClean="0"/>
              <a:t>A </a:t>
            </a:r>
            <a:r>
              <a:rPr lang="en-GB" sz="2700" b="1" i="1" dirty="0" err="1" smtClean="0"/>
              <a:t>posteriori</a:t>
            </a:r>
            <a:r>
              <a:rPr lang="en-GB" sz="2700" b="1" dirty="0" smtClean="0"/>
              <a:t> articulation of preferences </a:t>
            </a:r>
            <a:r>
              <a:rPr lang="en-GB" sz="2700" dirty="0" smtClean="0"/>
              <a:t>- methods for generating the entire set of efficient solutions where the aggregation of the DM’s preferences is</a:t>
            </a:r>
            <a:r>
              <a:rPr lang="en-GB" sz="2700" i="1" dirty="0" smtClean="0"/>
              <a:t> </a:t>
            </a:r>
            <a:r>
              <a:rPr lang="en-GB" sz="2700" dirty="0" smtClean="0"/>
              <a:t>made </a:t>
            </a:r>
            <a:r>
              <a:rPr lang="en-GB" sz="2700" b="1" dirty="0" smtClean="0"/>
              <a:t>after the set of efficient solutions is generated</a:t>
            </a:r>
            <a:r>
              <a:rPr lang="en-GB" sz="2700" dirty="0" smtClean="0"/>
              <a:t>. The methods for generating the set of efficient solutions may be split into two fundamental categories: </a:t>
            </a:r>
          </a:p>
          <a:p>
            <a:endParaRPr lang="en-GB" sz="2700" dirty="0" smtClean="0"/>
          </a:p>
          <a:p>
            <a:pPr lvl="1"/>
            <a:r>
              <a:rPr lang="en-GB" sz="2700" dirty="0" err="1" smtClean="0"/>
              <a:t>i</a:t>
            </a:r>
            <a:r>
              <a:rPr lang="en-GB" sz="2700" dirty="0" smtClean="0"/>
              <a:t>) </a:t>
            </a:r>
            <a:r>
              <a:rPr lang="en-GB" sz="2700" b="1" dirty="0" smtClean="0"/>
              <a:t>Approximation methods -</a:t>
            </a:r>
            <a:r>
              <a:rPr lang="en-GB" sz="2700" dirty="0" smtClean="0"/>
              <a:t> the most representative are: the </a:t>
            </a:r>
            <a:r>
              <a:rPr lang="en-GB" sz="2700" b="1" dirty="0" smtClean="0"/>
              <a:t>weighting method</a:t>
            </a:r>
            <a:r>
              <a:rPr lang="en-GB" sz="2700" dirty="0" smtClean="0"/>
              <a:t>; </a:t>
            </a:r>
            <a:r>
              <a:rPr lang="en-GB" sz="2700" b="1" dirty="0" smtClean="0"/>
              <a:t>the e-constraint method</a:t>
            </a:r>
            <a:r>
              <a:rPr lang="en-GB" sz="2700" dirty="0" smtClean="0"/>
              <a:t>; and the </a:t>
            </a:r>
            <a:r>
              <a:rPr lang="en-GB" sz="2700" b="1" dirty="0" smtClean="0"/>
              <a:t>method for estimating the set of non-inferior solutions (NISE)</a:t>
            </a:r>
            <a:r>
              <a:rPr lang="en-GB" sz="2700" dirty="0" smtClean="0"/>
              <a:t>. </a:t>
            </a:r>
          </a:p>
          <a:p>
            <a:pPr lvl="1"/>
            <a:endParaRPr lang="en-GB" sz="2700" dirty="0" smtClean="0"/>
          </a:p>
          <a:p>
            <a:pPr lvl="1"/>
            <a:r>
              <a:rPr lang="en-GB" sz="2700" dirty="0" smtClean="0"/>
              <a:t>ii)</a:t>
            </a:r>
            <a:r>
              <a:rPr lang="en-GB" sz="2700" b="1" dirty="0" smtClean="0"/>
              <a:t> Exact methods</a:t>
            </a:r>
            <a:r>
              <a:rPr lang="en-GB" sz="2700" dirty="0" smtClean="0"/>
              <a:t> - the most significant is the </a:t>
            </a:r>
            <a:r>
              <a:rPr lang="en-GB" sz="2700" b="1" dirty="0" err="1" smtClean="0"/>
              <a:t>multiobjective</a:t>
            </a:r>
            <a:r>
              <a:rPr lang="en-GB" sz="2700" b="1" dirty="0" smtClean="0"/>
              <a:t> simplex method </a:t>
            </a:r>
            <a:r>
              <a:rPr lang="en-GB" sz="2700" dirty="0" smtClean="0"/>
              <a:t>(having several versions).</a:t>
            </a:r>
            <a:endParaRPr lang="pt-PT" sz="2700" dirty="0" smtClean="0"/>
          </a:p>
          <a:p>
            <a:endParaRPr lang="pt-PT" sz="2700" dirty="0" smtClean="0"/>
          </a:p>
          <a:p>
            <a:endParaRPr lang="en-GB" sz="2700" dirty="0" smtClean="0"/>
          </a:p>
          <a:p>
            <a:pPr>
              <a:buNone/>
            </a:pPr>
            <a:r>
              <a:rPr lang="en-GB" sz="2700" dirty="0" smtClean="0"/>
              <a:t> </a:t>
            </a:r>
            <a:endParaRPr lang="pt-PT" sz="2700" dirty="0" smtClean="0"/>
          </a:p>
          <a:p>
            <a:endParaRPr lang="pt-PT" dirty="0"/>
          </a:p>
        </p:txBody>
      </p:sp>
      <p:sp>
        <p:nvSpPr>
          <p:cNvPr id="7" name="Marcador de Posição do Número do Diapositivo 6"/>
          <p:cNvSpPr>
            <a:spLocks noGrp="1"/>
          </p:cNvSpPr>
          <p:nvPr>
            <p:ph type="sldNum" sz="quarter" idx="12"/>
          </p:nvPr>
        </p:nvSpPr>
        <p:spPr/>
        <p:txBody>
          <a:bodyPr/>
          <a:lstStyle/>
          <a:p>
            <a:fld id="{FF25B18E-F4F2-4D2B-B7C3-AE7A56E057AB}" type="slidenum">
              <a:rPr lang="pt-PT" smtClean="0"/>
              <a:pPr/>
              <a:t>36</a:t>
            </a:fld>
            <a:endParaRPr lang="pt-PT"/>
          </a:p>
        </p:txBody>
      </p:sp>
      <p:sp>
        <p:nvSpPr>
          <p:cNvPr id="8" name="Marcador de Posição do Rodapé 7"/>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b="1" dirty="0" smtClean="0"/>
              <a:t>IO in the framework of MOLP models</a:t>
            </a:r>
            <a:endParaRPr lang="pt-PT" dirty="0"/>
          </a:p>
        </p:txBody>
      </p:sp>
      <p:sp>
        <p:nvSpPr>
          <p:cNvPr id="5" name="Marcador de Posição de Conteúdo 4"/>
          <p:cNvSpPr>
            <a:spLocks noGrp="1"/>
          </p:cNvSpPr>
          <p:nvPr>
            <p:ph idx="1"/>
          </p:nvPr>
        </p:nvSpPr>
        <p:spPr/>
        <p:txBody>
          <a:bodyPr>
            <a:normAutofit fontScale="70000" lnSpcReduction="20000"/>
          </a:bodyPr>
          <a:lstStyle/>
          <a:p>
            <a:endParaRPr lang="pt-PT" dirty="0" smtClean="0"/>
          </a:p>
          <a:p>
            <a:r>
              <a:rPr lang="en-GB" dirty="0" smtClean="0"/>
              <a:t>An also commonly applied extension to LP to accommodate multiple objectives is known as </a:t>
            </a:r>
            <a:r>
              <a:rPr lang="en-GB" b="1" dirty="0" smtClean="0"/>
              <a:t>multiple goal programming (GP).</a:t>
            </a:r>
            <a:r>
              <a:rPr lang="en-GB" dirty="0" smtClean="0"/>
              <a:t>  In its most general form the multiple GP problem (</a:t>
            </a:r>
            <a:r>
              <a:rPr lang="en-GB" b="1" dirty="0" smtClean="0"/>
              <a:t>tries to minimize the deviation regarding the targets established by the DM</a:t>
            </a:r>
            <a:r>
              <a:rPr lang="en-GB" dirty="0" smtClean="0"/>
              <a:t>) can be formulated as : </a:t>
            </a:r>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r>
              <a:rPr lang="en-GB" dirty="0" smtClean="0"/>
              <a:t>However, the targets established by the DM may lead to a feasible solution that does not belong to the set of efficient solutions. In this context, this means that the DM has little ambition when defining the targets that he/she wants to achieve. In order to prevent this from happening, the analyst should advise the DM to formulate targets ambitious enough. </a:t>
            </a:r>
            <a:endParaRPr lang="pt-PT" dirty="0"/>
          </a:p>
        </p:txBody>
      </p:sp>
      <p:sp>
        <p:nvSpPr>
          <p:cNvPr id="6" name="CaixaDeTexto 5"/>
          <p:cNvSpPr txBox="1"/>
          <p:nvPr/>
        </p:nvSpPr>
        <p:spPr>
          <a:xfrm>
            <a:off x="0" y="2924944"/>
            <a:ext cx="2915816" cy="369332"/>
          </a:xfrm>
          <a:prstGeom prst="rect">
            <a:avLst/>
          </a:prstGeom>
          <a:noFill/>
        </p:spPr>
        <p:txBody>
          <a:bodyPr wrap="square" rtlCol="0">
            <a:spAutoFit/>
          </a:bodyPr>
          <a:lstStyle/>
          <a:p>
            <a:endParaRPr lang="pt-PT" dirty="0"/>
          </a:p>
        </p:txBody>
      </p:sp>
      <p:graphicFrame>
        <p:nvGraphicFramePr>
          <p:cNvPr id="231425" name="Object 1"/>
          <p:cNvGraphicFramePr>
            <a:graphicFrameLocks noChangeAspect="1"/>
          </p:cNvGraphicFramePr>
          <p:nvPr/>
        </p:nvGraphicFramePr>
        <p:xfrm>
          <a:off x="1187624" y="2564904"/>
          <a:ext cx="6913504" cy="2252898"/>
        </p:xfrm>
        <a:graphic>
          <a:graphicData uri="http://schemas.openxmlformats.org/presentationml/2006/ole">
            <mc:AlternateContent xmlns:mc="http://schemas.openxmlformats.org/markup-compatibility/2006">
              <mc:Choice xmlns:v="urn:schemas-microsoft-com:vml" Requires="v">
                <p:oleObj spid="_x0000_s231443" name="Document" r:id="rId5" imgW="5405320" imgH="1760201" progId="Word.Document.12">
                  <p:embed/>
                </p:oleObj>
              </mc:Choice>
              <mc:Fallback>
                <p:oleObj name="Document" r:id="rId5" imgW="5405320" imgH="1760201" progId="Word.Document.12">
                  <p:embed/>
                  <p:pic>
                    <p:nvPicPr>
                      <p:cNvPr id="0"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7624" y="2564904"/>
                        <a:ext cx="6913504" cy="2252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31426" name="Object 2"/>
          <p:cNvGraphicFramePr>
            <a:graphicFrameLocks noChangeAspect="1"/>
          </p:cNvGraphicFramePr>
          <p:nvPr/>
        </p:nvGraphicFramePr>
        <p:xfrm>
          <a:off x="1043608" y="4581129"/>
          <a:ext cx="6624736" cy="554338"/>
        </p:xfrm>
        <a:graphic>
          <a:graphicData uri="http://schemas.openxmlformats.org/presentationml/2006/ole">
            <mc:AlternateContent xmlns:mc="http://schemas.openxmlformats.org/markup-compatibility/2006">
              <mc:Choice xmlns:v="urn:schemas-microsoft-com:vml" Requires="v">
                <p:oleObj spid="_x0000_s231444" name="Document" r:id="rId8" imgW="5405320" imgH="455708" progId="Word.Document.12">
                  <p:embed/>
                </p:oleObj>
              </mc:Choice>
              <mc:Fallback>
                <p:oleObj name="Document" r:id="rId8" imgW="5405320" imgH="455708" progId="Word.Document.12">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43608" y="4581129"/>
                        <a:ext cx="6624736" cy="554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 name="Marcador de Posição do Número do Diapositivo 8"/>
          <p:cNvSpPr>
            <a:spLocks noGrp="1"/>
          </p:cNvSpPr>
          <p:nvPr>
            <p:ph type="sldNum" sz="quarter" idx="12"/>
          </p:nvPr>
        </p:nvSpPr>
        <p:spPr/>
        <p:txBody>
          <a:bodyPr/>
          <a:lstStyle/>
          <a:p>
            <a:fld id="{FF25B18E-F4F2-4D2B-B7C3-AE7A56E057AB}" type="slidenum">
              <a:rPr lang="pt-PT" smtClean="0"/>
              <a:pPr/>
              <a:t>37</a:t>
            </a:fld>
            <a:endParaRPr lang="pt-PT"/>
          </a:p>
        </p:txBody>
      </p:sp>
      <p:sp>
        <p:nvSpPr>
          <p:cNvPr id="10" name="Marcador de Posição do Rodapé 9"/>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b="1" dirty="0" smtClean="0"/>
              <a:t>IO in the framework of MOLP models</a:t>
            </a:r>
            <a:endParaRPr lang="pt-PT" dirty="0"/>
          </a:p>
        </p:txBody>
      </p:sp>
      <p:sp>
        <p:nvSpPr>
          <p:cNvPr id="5" name="Marcador de Posição de Conteúdo 4"/>
          <p:cNvSpPr>
            <a:spLocks noGrp="1"/>
          </p:cNvSpPr>
          <p:nvPr>
            <p:ph idx="1"/>
          </p:nvPr>
        </p:nvSpPr>
        <p:spPr/>
        <p:txBody>
          <a:bodyPr>
            <a:normAutofit/>
          </a:bodyPr>
          <a:lstStyle/>
          <a:p>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en-GB" dirty="0" smtClean="0"/>
          </a:p>
          <a:p>
            <a:endParaRPr lang="en-GB" dirty="0" smtClean="0"/>
          </a:p>
          <a:p>
            <a:endParaRPr lang="en-GB" dirty="0" smtClean="0"/>
          </a:p>
          <a:p>
            <a:endParaRPr lang="en-GB" dirty="0" smtClean="0"/>
          </a:p>
          <a:p>
            <a:endParaRPr lang="en-GB" dirty="0" smtClean="0"/>
          </a:p>
          <a:p>
            <a:endParaRPr lang="pt-PT" dirty="0"/>
          </a:p>
        </p:txBody>
      </p:sp>
      <p:graphicFrame>
        <p:nvGraphicFramePr>
          <p:cNvPr id="229377" name="Object 1"/>
          <p:cNvGraphicFramePr>
            <a:graphicFrameLocks noChangeAspect="1"/>
          </p:cNvGraphicFramePr>
          <p:nvPr/>
        </p:nvGraphicFramePr>
        <p:xfrm>
          <a:off x="827584" y="2204864"/>
          <a:ext cx="7116426" cy="3332877"/>
        </p:xfrm>
        <a:graphic>
          <a:graphicData uri="http://schemas.openxmlformats.org/presentationml/2006/ole">
            <mc:AlternateContent xmlns:mc="http://schemas.openxmlformats.org/markup-compatibility/2006">
              <mc:Choice xmlns:v="urn:schemas-microsoft-com:vml" Requires="v">
                <p:oleObj spid="_x0000_s229386" name="Document" r:id="rId5" imgW="5405320" imgH="2530154" progId="Word.Document.12">
                  <p:embed/>
                </p:oleObj>
              </mc:Choice>
              <mc:Fallback>
                <p:oleObj name="Document" r:id="rId5" imgW="5405320" imgH="2530154" progId="Word.Document.12">
                  <p:embed/>
                  <p:pic>
                    <p:nvPicPr>
                      <p:cNvPr id="0"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584" y="2204864"/>
                        <a:ext cx="7116426" cy="3332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Marcador de Posição do Número do Diapositivo 6"/>
          <p:cNvSpPr>
            <a:spLocks noGrp="1"/>
          </p:cNvSpPr>
          <p:nvPr>
            <p:ph type="sldNum" sz="quarter" idx="12"/>
          </p:nvPr>
        </p:nvSpPr>
        <p:spPr/>
        <p:txBody>
          <a:bodyPr/>
          <a:lstStyle/>
          <a:p>
            <a:fld id="{FF25B18E-F4F2-4D2B-B7C3-AE7A56E057AB}" type="slidenum">
              <a:rPr lang="pt-PT" smtClean="0"/>
              <a:pPr/>
              <a:t>38</a:t>
            </a:fld>
            <a:endParaRPr lang="pt-PT"/>
          </a:p>
        </p:txBody>
      </p:sp>
      <p:sp>
        <p:nvSpPr>
          <p:cNvPr id="8" name="Marcador de Posição do Rodapé 7"/>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b="1" dirty="0" smtClean="0"/>
              <a:t>Uncertainty handling of IO MOLP models</a:t>
            </a:r>
            <a:endParaRPr lang="pt-PT" dirty="0"/>
          </a:p>
        </p:txBody>
      </p:sp>
      <p:sp>
        <p:nvSpPr>
          <p:cNvPr id="3" name="Marcador de Posição de Conteúdo 2"/>
          <p:cNvSpPr>
            <a:spLocks noGrp="1"/>
          </p:cNvSpPr>
          <p:nvPr>
            <p:ph idx="1"/>
          </p:nvPr>
        </p:nvSpPr>
        <p:spPr/>
        <p:txBody>
          <a:bodyPr>
            <a:normAutofit fontScale="70000" lnSpcReduction="20000"/>
          </a:bodyPr>
          <a:lstStyle/>
          <a:p>
            <a:r>
              <a:rPr lang="en-GB" dirty="0" smtClean="0"/>
              <a:t>In general, the </a:t>
            </a:r>
            <a:r>
              <a:rPr lang="en-GB" b="1" dirty="0" smtClean="0"/>
              <a:t>technical coefficients of the IO matrix are not exactly known </a:t>
            </a:r>
            <a:r>
              <a:rPr lang="en-GB" dirty="0" smtClean="0"/>
              <a:t>and are subject to a considerable level of uncertainty </a:t>
            </a:r>
            <a:r>
              <a:rPr lang="en-GB" dirty="0" smtClean="0"/>
              <a:t>. </a:t>
            </a:r>
            <a:endParaRPr lang="en-GB" dirty="0" smtClean="0"/>
          </a:p>
          <a:p>
            <a:endParaRPr lang="en-GB" dirty="0" smtClean="0"/>
          </a:p>
          <a:p>
            <a:r>
              <a:rPr lang="en-GB" dirty="0" smtClean="0"/>
              <a:t>The uncertainty sources of IO models may be the result of the </a:t>
            </a:r>
            <a:r>
              <a:rPr lang="en-GB" b="1" dirty="0" smtClean="0"/>
              <a:t>incoherence of data from several sources </a:t>
            </a:r>
            <a:r>
              <a:rPr lang="en-GB" dirty="0" smtClean="0"/>
              <a:t>or even from </a:t>
            </a:r>
            <a:r>
              <a:rPr lang="en-GB" b="1" dirty="0" smtClean="0"/>
              <a:t>the assumptions </a:t>
            </a:r>
            <a:r>
              <a:rPr lang="en-GB" dirty="0" smtClean="0"/>
              <a:t>inherent to IO analysis (linearity and proportionality, for example) or from </a:t>
            </a:r>
            <a:r>
              <a:rPr lang="en-GB" b="1" dirty="0" smtClean="0"/>
              <a:t>the aggregation level</a:t>
            </a:r>
            <a:r>
              <a:rPr lang="en-GB" dirty="0" smtClean="0"/>
              <a:t> of the sectors </a:t>
            </a:r>
            <a:r>
              <a:rPr lang="en-GB" dirty="0" smtClean="0"/>
              <a:t>considered. </a:t>
            </a:r>
            <a:endParaRPr lang="en-GB" dirty="0" smtClean="0"/>
          </a:p>
          <a:p>
            <a:endParaRPr lang="en-GB" dirty="0" smtClean="0"/>
          </a:p>
          <a:p>
            <a:r>
              <a:rPr lang="en-GB" dirty="0" smtClean="0"/>
              <a:t>The uncertainty handling in the framework of IO analysis may be fundamentally based on three different approaches: </a:t>
            </a:r>
          </a:p>
          <a:p>
            <a:pPr lvl="1"/>
            <a:endParaRPr lang="en-GB" dirty="0" smtClean="0"/>
          </a:p>
          <a:p>
            <a:pPr lvl="1"/>
            <a:r>
              <a:rPr lang="en-GB" dirty="0" smtClean="0"/>
              <a:t>the </a:t>
            </a:r>
            <a:r>
              <a:rPr lang="en-GB" b="1" dirty="0" smtClean="0"/>
              <a:t>probabilistic approach </a:t>
            </a:r>
            <a:r>
              <a:rPr lang="en-GB" dirty="0" smtClean="0"/>
              <a:t>where the probabilistic distribution functions associated with all the coefficients are presumably well known (</a:t>
            </a:r>
            <a:r>
              <a:rPr lang="en-GB" i="1" dirty="0" smtClean="0"/>
              <a:t>e.g.</a:t>
            </a:r>
            <a:r>
              <a:rPr lang="en-GB" dirty="0" smtClean="0"/>
              <a:t> West, 1986; ten </a:t>
            </a:r>
            <a:r>
              <a:rPr lang="en-GB" dirty="0" err="1" smtClean="0"/>
              <a:t>Raa</a:t>
            </a:r>
            <a:r>
              <a:rPr lang="en-GB" dirty="0" smtClean="0"/>
              <a:t> and Steel, 1994); </a:t>
            </a:r>
          </a:p>
          <a:p>
            <a:pPr lvl="1"/>
            <a:endParaRPr lang="en-GB" dirty="0" smtClean="0"/>
          </a:p>
          <a:p>
            <a:pPr lvl="1"/>
            <a:r>
              <a:rPr lang="en-GB" dirty="0" smtClean="0"/>
              <a:t>the </a:t>
            </a:r>
            <a:r>
              <a:rPr lang="en-GB" b="1" dirty="0" smtClean="0"/>
              <a:t>interval approach </a:t>
            </a:r>
            <a:r>
              <a:rPr lang="en-GB" dirty="0" smtClean="0"/>
              <a:t>(unknown but bounded coefficients), where the upper and lower bounds of the coefficients are considered without being associated with a structure of possibilities or probabilities (</a:t>
            </a:r>
            <a:r>
              <a:rPr lang="en-GB" i="1" dirty="0" smtClean="0"/>
              <a:t>e.g.</a:t>
            </a:r>
            <a:r>
              <a:rPr lang="en-GB" dirty="0" smtClean="0"/>
              <a:t> </a:t>
            </a:r>
            <a:r>
              <a:rPr lang="en-GB" dirty="0" err="1" smtClean="0"/>
              <a:t>Jerrel</a:t>
            </a:r>
            <a:r>
              <a:rPr lang="en-GB" dirty="0" smtClean="0"/>
              <a:t>, 1996; </a:t>
            </a:r>
            <a:r>
              <a:rPr lang="en-GB" dirty="0" err="1" smtClean="0"/>
              <a:t>Jerrel</a:t>
            </a:r>
            <a:r>
              <a:rPr lang="en-GB" dirty="0" smtClean="0"/>
              <a:t> ,1997); </a:t>
            </a:r>
          </a:p>
          <a:p>
            <a:pPr lvl="1"/>
            <a:endParaRPr lang="en-GB" dirty="0" smtClean="0"/>
          </a:p>
          <a:p>
            <a:pPr lvl="1"/>
            <a:r>
              <a:rPr lang="en-GB" dirty="0" smtClean="0"/>
              <a:t>and </a:t>
            </a:r>
            <a:r>
              <a:rPr lang="en-GB" b="1" dirty="0" smtClean="0"/>
              <a:t>the fuzzy (or </a:t>
            </a:r>
            <a:r>
              <a:rPr lang="en-GB" b="1" dirty="0" err="1" smtClean="0"/>
              <a:t>possibilistic</a:t>
            </a:r>
            <a:r>
              <a:rPr lang="en-GB" b="1" dirty="0" smtClean="0"/>
              <a:t>) approach</a:t>
            </a:r>
            <a:r>
              <a:rPr lang="en-GB" dirty="0" smtClean="0"/>
              <a:t>, where the membership functions are assigned to all uncertain coefficients (</a:t>
            </a:r>
            <a:r>
              <a:rPr lang="en-GB" i="1" dirty="0" smtClean="0"/>
              <a:t>e.g.</a:t>
            </a:r>
            <a:r>
              <a:rPr lang="en-GB" dirty="0" smtClean="0"/>
              <a:t> Buckley, 1989). </a:t>
            </a:r>
          </a:p>
          <a:p>
            <a:endParaRPr lang="en-GB" dirty="0" smtClean="0"/>
          </a:p>
          <a:p>
            <a:r>
              <a:rPr lang="en-GB" dirty="0" smtClean="0"/>
              <a:t>From the approaches herein </a:t>
            </a:r>
            <a:r>
              <a:rPr lang="en-GB" b="1" dirty="0" smtClean="0"/>
              <a:t>mentioned interval programming possesses some interesting characteristics, since it just assumes that information about the range of variation of some (or all) coefficients is available.</a:t>
            </a:r>
            <a:endParaRPr lang="pt-PT" b="1" dirty="0" smtClean="0"/>
          </a:p>
          <a:p>
            <a:endParaRPr lang="pt-PT" dirty="0"/>
          </a:p>
        </p:txBody>
      </p:sp>
      <p:sp>
        <p:nvSpPr>
          <p:cNvPr id="6" name="Marcador de Posição do Número do Diapositivo 5"/>
          <p:cNvSpPr>
            <a:spLocks noGrp="1"/>
          </p:cNvSpPr>
          <p:nvPr>
            <p:ph type="sldNum" sz="quarter" idx="12"/>
          </p:nvPr>
        </p:nvSpPr>
        <p:spPr/>
        <p:txBody>
          <a:bodyPr/>
          <a:lstStyle/>
          <a:p>
            <a:fld id="{FF25B18E-F4F2-4D2B-B7C3-AE7A56E057AB}" type="slidenum">
              <a:rPr lang="pt-PT" smtClean="0"/>
              <a:pPr/>
              <a:t>39</a:t>
            </a:fld>
            <a:endParaRPr lang="pt-PT"/>
          </a:p>
        </p:txBody>
      </p:sp>
      <p:sp>
        <p:nvSpPr>
          <p:cNvPr id="7" name="Marcador de Posição do Rodapé 6"/>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PT" b="1" dirty="0" err="1" smtClean="0"/>
              <a:t>The</a:t>
            </a:r>
            <a:r>
              <a:rPr lang="pt-PT" b="1" dirty="0" smtClean="0"/>
              <a:t> </a:t>
            </a:r>
            <a:r>
              <a:rPr lang="pt-PT" b="1" dirty="0" err="1" smtClean="0"/>
              <a:t>Energy</a:t>
            </a:r>
            <a:r>
              <a:rPr lang="pt-PT" b="1" dirty="0" smtClean="0"/>
              <a:t> sector </a:t>
            </a:r>
            <a:r>
              <a:rPr lang="pt-PT" b="1" dirty="0" err="1" smtClean="0"/>
              <a:t>and</a:t>
            </a:r>
            <a:r>
              <a:rPr lang="pt-PT" b="1" dirty="0" smtClean="0"/>
              <a:t> OR</a:t>
            </a:r>
            <a:endParaRPr lang="pt-PT" b="1" dirty="0"/>
          </a:p>
        </p:txBody>
      </p:sp>
      <p:sp>
        <p:nvSpPr>
          <p:cNvPr id="3" name="Marcador de Posição de Conteúdo 2"/>
          <p:cNvSpPr>
            <a:spLocks noGrp="1"/>
          </p:cNvSpPr>
          <p:nvPr>
            <p:ph idx="1"/>
          </p:nvPr>
        </p:nvSpPr>
        <p:spPr/>
        <p:txBody>
          <a:bodyPr>
            <a:normAutofit/>
          </a:bodyPr>
          <a:lstStyle/>
          <a:p>
            <a:r>
              <a:rPr lang="en-US" sz="1500" dirty="0" smtClean="0"/>
              <a:t>MOO and MCA approaches are essential for a thorough analysis of energy problems at different decision levels, from strategic to operational, and with different timeframes.</a:t>
            </a:r>
            <a:endParaRPr lang="pt-PT" sz="1500" dirty="0" smtClean="0"/>
          </a:p>
          <a:p>
            <a:endParaRPr lang="pt-PT" dirty="0"/>
          </a:p>
        </p:txBody>
      </p:sp>
      <p:graphicFrame>
        <p:nvGraphicFramePr>
          <p:cNvPr id="4" name="Marcador de Posição de Conteúdo 3"/>
          <p:cNvGraphicFramePr>
            <a:graphicFrameLocks/>
          </p:cNvGraphicFramePr>
          <p:nvPr/>
        </p:nvGraphicFramePr>
        <p:xfrm>
          <a:off x="1187624" y="2492896"/>
          <a:ext cx="6408712" cy="3402225"/>
        </p:xfrm>
        <a:graphic>
          <a:graphicData uri="http://schemas.openxmlformats.org/drawingml/2006/table">
            <a:tbl>
              <a:tblPr/>
              <a:tblGrid>
                <a:gridCol w="1596463"/>
                <a:gridCol w="1881098"/>
                <a:gridCol w="2931151"/>
              </a:tblGrid>
              <a:tr h="451250">
                <a:tc>
                  <a:txBody>
                    <a:bodyPr/>
                    <a:lstStyle/>
                    <a:p>
                      <a:pPr algn="just">
                        <a:spcBef>
                          <a:spcPts val="400"/>
                        </a:spcBef>
                        <a:spcAft>
                          <a:spcPts val="400"/>
                        </a:spcAft>
                      </a:pPr>
                      <a:r>
                        <a:rPr lang="en-US" sz="1500" dirty="0">
                          <a:latin typeface="Times New Roman"/>
                          <a:ea typeface="Times New Roman"/>
                          <a:cs typeface="Times New Roman"/>
                        </a:rPr>
                        <a:t>Planning</a:t>
                      </a:r>
                      <a:endParaRPr lang="pt-PT" sz="15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400"/>
                        </a:spcBef>
                        <a:spcAft>
                          <a:spcPts val="400"/>
                        </a:spcAft>
                      </a:pPr>
                      <a:r>
                        <a:rPr lang="en-US" sz="1500" dirty="0">
                          <a:latin typeface="Times New Roman"/>
                          <a:ea typeface="Times New Roman"/>
                          <a:cs typeface="Times New Roman"/>
                        </a:rPr>
                        <a:t>Typical timeframe</a:t>
                      </a:r>
                      <a:endParaRPr lang="pt-PT" sz="15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400"/>
                        </a:spcBef>
                        <a:spcAft>
                          <a:spcPts val="400"/>
                        </a:spcAft>
                      </a:pPr>
                      <a:r>
                        <a:rPr lang="en-US" sz="1500" dirty="0">
                          <a:latin typeface="Times New Roman"/>
                          <a:ea typeface="Times New Roman"/>
                          <a:cs typeface="Times New Roman"/>
                        </a:rPr>
                        <a:t>Examples of decisions to be made</a:t>
                      </a:r>
                      <a:endParaRPr lang="pt-PT" sz="15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9375">
                <a:tc>
                  <a:txBody>
                    <a:bodyPr/>
                    <a:lstStyle/>
                    <a:p>
                      <a:pPr algn="just">
                        <a:spcAft>
                          <a:spcPts val="0"/>
                        </a:spcAft>
                      </a:pPr>
                      <a:r>
                        <a:rPr lang="en-US" sz="1500">
                          <a:latin typeface="Times New Roman"/>
                          <a:ea typeface="Times New Roman"/>
                          <a:cs typeface="Times New Roman"/>
                        </a:rPr>
                        <a:t>Long-term/Strategic</a:t>
                      </a:r>
                      <a:endParaRPr lang="pt-PT" sz="150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500" dirty="0">
                          <a:latin typeface="Times New Roman"/>
                          <a:ea typeface="Times New Roman"/>
                          <a:cs typeface="Times New Roman"/>
                        </a:rPr>
                        <a:t>Several years-decades</a:t>
                      </a:r>
                      <a:endParaRPr lang="pt-PT" sz="15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500" dirty="0">
                          <a:latin typeface="Times New Roman"/>
                          <a:ea typeface="Times New Roman"/>
                          <a:cs typeface="Times New Roman"/>
                        </a:rPr>
                        <a:t>Generation expansion planning</a:t>
                      </a:r>
                      <a:endParaRPr lang="pt-PT" sz="1500" dirty="0">
                        <a:latin typeface="Times New Roman"/>
                        <a:ea typeface="Times New Roman"/>
                        <a:cs typeface="Times New Roman"/>
                      </a:endParaRPr>
                    </a:p>
                    <a:p>
                      <a:pPr algn="just">
                        <a:spcAft>
                          <a:spcPts val="0"/>
                        </a:spcAft>
                      </a:pPr>
                      <a:r>
                        <a:rPr lang="en-US" sz="1500" dirty="0">
                          <a:latin typeface="Times New Roman"/>
                          <a:ea typeface="Times New Roman"/>
                          <a:cs typeface="Times New Roman"/>
                        </a:rPr>
                        <a:t>Transmission facility expansion</a:t>
                      </a:r>
                      <a:endParaRPr lang="pt-PT" sz="1500" dirty="0">
                        <a:latin typeface="Times New Roman"/>
                        <a:ea typeface="Times New Roman"/>
                        <a:cs typeface="Times New Roman"/>
                      </a:endParaRPr>
                    </a:p>
                    <a:p>
                      <a:pPr algn="just">
                        <a:spcAft>
                          <a:spcPts val="0"/>
                        </a:spcAft>
                      </a:pPr>
                      <a:r>
                        <a:rPr lang="en-US" sz="1500" dirty="0" err="1">
                          <a:latin typeface="Times New Roman"/>
                          <a:ea typeface="Times New Roman"/>
                          <a:cs typeface="Times New Roman"/>
                        </a:rPr>
                        <a:t>Siting</a:t>
                      </a:r>
                      <a:r>
                        <a:rPr lang="en-US" sz="1500" dirty="0">
                          <a:latin typeface="Times New Roman"/>
                          <a:ea typeface="Times New Roman"/>
                          <a:cs typeface="Times New Roman"/>
                        </a:rPr>
                        <a:t> of new power plants</a:t>
                      </a:r>
                      <a:endParaRPr lang="pt-PT" sz="1500" dirty="0">
                        <a:latin typeface="Times New Roman"/>
                        <a:ea typeface="Times New Roman"/>
                        <a:cs typeface="Times New Roman"/>
                      </a:endParaRPr>
                    </a:p>
                    <a:p>
                      <a:pPr algn="just">
                        <a:spcAft>
                          <a:spcPts val="0"/>
                        </a:spcAft>
                      </a:pPr>
                      <a:r>
                        <a:rPr lang="en-US" sz="1500" b="1" dirty="0">
                          <a:effectLst>
                            <a:outerShdw blurRad="38100" dist="38100" dir="2700000" algn="tl">
                              <a:srgbClr val="000000">
                                <a:alpha val="43137"/>
                              </a:srgbClr>
                            </a:outerShdw>
                          </a:effectLst>
                          <a:latin typeface="Times New Roman"/>
                          <a:ea typeface="Times New Roman"/>
                          <a:cs typeface="Times New Roman"/>
                        </a:rPr>
                        <a:t>Energy-environment-economy </a:t>
                      </a:r>
                      <a:r>
                        <a:rPr lang="en-US" sz="1500" b="1" dirty="0" smtClean="0">
                          <a:effectLst>
                            <a:outerShdw blurRad="38100" dist="38100" dir="2700000" algn="tl">
                              <a:srgbClr val="000000">
                                <a:alpha val="43137"/>
                              </a:srgbClr>
                            </a:outerShdw>
                          </a:effectLst>
                          <a:latin typeface="Times New Roman"/>
                          <a:ea typeface="Times New Roman"/>
                          <a:cs typeface="Times New Roman"/>
                        </a:rPr>
                        <a:t>models for policy</a:t>
                      </a:r>
                      <a:r>
                        <a:rPr lang="en-US" sz="1500" b="1" baseline="0" dirty="0" smtClean="0">
                          <a:effectLst>
                            <a:outerShdw blurRad="38100" dist="38100" dir="2700000" algn="tl">
                              <a:srgbClr val="000000">
                                <a:alpha val="43137"/>
                              </a:srgbClr>
                            </a:outerShdw>
                          </a:effectLst>
                          <a:latin typeface="Times New Roman"/>
                          <a:ea typeface="Times New Roman"/>
                          <a:cs typeface="Times New Roman"/>
                        </a:rPr>
                        <a:t> design</a:t>
                      </a:r>
                      <a:endParaRPr lang="pt-PT" sz="1500" b="1" dirty="0">
                        <a:effectLst>
                          <a:outerShdw blurRad="38100" dist="38100" dir="2700000" algn="tl">
                            <a:srgbClr val="000000">
                              <a:alpha val="43137"/>
                            </a:srgbClr>
                          </a:outerShdw>
                        </a:effectLst>
                        <a:latin typeface="Times New Roman"/>
                        <a:ea typeface="Times New Roman"/>
                        <a:cs typeface="Times New Roman"/>
                      </a:endParaRPr>
                    </a:p>
                    <a:p>
                      <a:pPr algn="just">
                        <a:spcAft>
                          <a:spcPts val="0"/>
                        </a:spcAft>
                      </a:pPr>
                      <a:r>
                        <a:rPr lang="en-US" sz="1500" dirty="0">
                          <a:latin typeface="Times New Roman"/>
                          <a:ea typeface="Times New Roman"/>
                          <a:cs typeface="Times New Roman"/>
                        </a:rPr>
                        <a:t>Market design</a:t>
                      </a:r>
                      <a:endParaRPr lang="pt-PT" sz="15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6875">
                <a:tc>
                  <a:txBody>
                    <a:bodyPr/>
                    <a:lstStyle/>
                    <a:p>
                      <a:pPr algn="just">
                        <a:spcAft>
                          <a:spcPts val="0"/>
                        </a:spcAft>
                      </a:pPr>
                      <a:r>
                        <a:rPr lang="en-US" sz="1500">
                          <a:latin typeface="Times New Roman"/>
                          <a:ea typeface="Times New Roman"/>
                          <a:cs typeface="Times New Roman"/>
                        </a:rPr>
                        <a:t>Operational</a:t>
                      </a:r>
                      <a:endParaRPr lang="pt-PT" sz="150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500">
                          <a:latin typeface="Times New Roman"/>
                          <a:ea typeface="Times New Roman"/>
                          <a:cs typeface="Times New Roman"/>
                        </a:rPr>
                        <a:t>Months-years</a:t>
                      </a:r>
                      <a:endParaRPr lang="pt-PT" sz="150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500" dirty="0">
                          <a:latin typeface="Times New Roman"/>
                          <a:ea typeface="Times New Roman"/>
                          <a:cs typeface="Times New Roman"/>
                        </a:rPr>
                        <a:t>Generation scheduling</a:t>
                      </a:r>
                      <a:endParaRPr lang="pt-PT" sz="1500" dirty="0">
                        <a:latin typeface="Times New Roman"/>
                        <a:ea typeface="Times New Roman"/>
                        <a:cs typeface="Times New Roman"/>
                      </a:endParaRPr>
                    </a:p>
                    <a:p>
                      <a:pPr algn="just">
                        <a:spcAft>
                          <a:spcPts val="0"/>
                        </a:spcAft>
                      </a:pPr>
                      <a:r>
                        <a:rPr lang="en-US" sz="1500" dirty="0">
                          <a:latin typeface="Times New Roman"/>
                          <a:ea typeface="Times New Roman"/>
                          <a:cs typeface="Times New Roman"/>
                        </a:rPr>
                        <a:t>Transmission scheduling</a:t>
                      </a:r>
                      <a:endParaRPr lang="pt-PT" sz="1500" dirty="0">
                        <a:latin typeface="Times New Roman"/>
                        <a:ea typeface="Times New Roman"/>
                        <a:cs typeface="Times New Roman"/>
                      </a:endParaRPr>
                    </a:p>
                    <a:p>
                      <a:pPr algn="just">
                        <a:spcAft>
                          <a:spcPts val="0"/>
                        </a:spcAft>
                      </a:pPr>
                      <a:r>
                        <a:rPr lang="en-US" sz="1500" dirty="0">
                          <a:latin typeface="Times New Roman"/>
                          <a:ea typeface="Times New Roman"/>
                          <a:cs typeface="Times New Roman"/>
                        </a:rPr>
                        <a:t>Reactive power planning</a:t>
                      </a:r>
                      <a:endParaRPr lang="pt-PT" sz="15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6875">
                <a:tc>
                  <a:txBody>
                    <a:bodyPr/>
                    <a:lstStyle/>
                    <a:p>
                      <a:pPr algn="just">
                        <a:spcAft>
                          <a:spcPts val="0"/>
                        </a:spcAft>
                      </a:pPr>
                      <a:r>
                        <a:rPr lang="en-US" sz="1500">
                          <a:latin typeface="Times New Roman"/>
                          <a:ea typeface="Times New Roman"/>
                          <a:cs typeface="Times New Roman"/>
                        </a:rPr>
                        <a:t>Short-term</a:t>
                      </a:r>
                      <a:endParaRPr lang="pt-PT" sz="150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500">
                          <a:latin typeface="Times New Roman"/>
                          <a:ea typeface="Times New Roman"/>
                          <a:cs typeface="Times New Roman"/>
                        </a:rPr>
                        <a:t>Hours-days-weeks</a:t>
                      </a:r>
                      <a:endParaRPr lang="pt-PT" sz="150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500" dirty="0">
                          <a:latin typeface="Times New Roman"/>
                          <a:ea typeface="Times New Roman"/>
                          <a:cs typeface="Times New Roman"/>
                        </a:rPr>
                        <a:t>Unit commitment</a:t>
                      </a:r>
                      <a:endParaRPr lang="pt-PT" sz="1500" dirty="0">
                        <a:latin typeface="Times New Roman"/>
                        <a:ea typeface="Times New Roman"/>
                        <a:cs typeface="Times New Roman"/>
                      </a:endParaRPr>
                    </a:p>
                    <a:p>
                      <a:pPr algn="just">
                        <a:spcAft>
                          <a:spcPts val="0"/>
                        </a:spcAft>
                      </a:pPr>
                      <a:r>
                        <a:rPr lang="en-US" sz="1500" dirty="0">
                          <a:latin typeface="Times New Roman"/>
                          <a:ea typeface="Times New Roman"/>
                          <a:cs typeface="Times New Roman"/>
                        </a:rPr>
                        <a:t>Power flow</a:t>
                      </a:r>
                      <a:endParaRPr lang="pt-PT" sz="1500" dirty="0">
                        <a:latin typeface="Times New Roman"/>
                        <a:ea typeface="Times New Roman"/>
                        <a:cs typeface="Times New Roman"/>
                      </a:endParaRPr>
                    </a:p>
                    <a:p>
                      <a:pPr algn="just">
                        <a:spcAft>
                          <a:spcPts val="0"/>
                        </a:spcAft>
                      </a:pPr>
                      <a:r>
                        <a:rPr lang="en-US" sz="1500" dirty="0">
                          <a:latin typeface="Times New Roman"/>
                          <a:ea typeface="Times New Roman"/>
                          <a:cs typeface="Times New Roman"/>
                        </a:rPr>
                        <a:t>Demand-side management</a:t>
                      </a:r>
                      <a:endParaRPr lang="pt-PT" sz="15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5601" name="Rectangle 1"/>
          <p:cNvSpPr>
            <a:spLocks noChangeArrowheads="1"/>
          </p:cNvSpPr>
          <p:nvPr/>
        </p:nvSpPr>
        <p:spPr bwMode="auto">
          <a:xfrm>
            <a:off x="2224170" y="6021288"/>
            <a:ext cx="4421402" cy="43088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Categories of planning problems in power systems according to the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organizational level and  time frame</a:t>
            </a:r>
            <a:endParaRPr kumimoji="0" lang="en-US" altLang="zh-C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Marcador de Posição do Número do Diapositivo 7"/>
          <p:cNvSpPr>
            <a:spLocks noGrp="1"/>
          </p:cNvSpPr>
          <p:nvPr>
            <p:ph type="sldNum" sz="quarter" idx="12"/>
          </p:nvPr>
        </p:nvSpPr>
        <p:spPr/>
        <p:txBody>
          <a:bodyPr/>
          <a:lstStyle/>
          <a:p>
            <a:fld id="{FF25B18E-F4F2-4D2B-B7C3-AE7A56E057AB}" type="slidenum">
              <a:rPr lang="pt-PT" smtClean="0"/>
              <a:pPr/>
              <a:t>4</a:t>
            </a:fld>
            <a:endParaRPr lang="pt-PT"/>
          </a:p>
        </p:txBody>
      </p:sp>
      <p:sp>
        <p:nvSpPr>
          <p:cNvPr id="9" name="Marcador de Posição do Rodapé 8"/>
          <p:cNvSpPr>
            <a:spLocks noGrp="1"/>
          </p:cNvSpPr>
          <p:nvPr>
            <p:ph type="ftr" sz="quarter" idx="11"/>
          </p:nvPr>
        </p:nvSpPr>
        <p:spPr/>
        <p:txBody>
          <a:bodyPr/>
          <a:lstStyle/>
          <a:p>
            <a:endParaRPr lang="pt-PT"/>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b="1" dirty="0" smtClean="0"/>
              <a:t>Uncertainty handling of IO MOLP models</a:t>
            </a:r>
            <a:endParaRPr lang="pt-PT" dirty="0"/>
          </a:p>
        </p:txBody>
      </p:sp>
      <p:sp>
        <p:nvSpPr>
          <p:cNvPr id="3" name="Marcador de Posição de Conteúdo 2"/>
          <p:cNvSpPr>
            <a:spLocks noGrp="1"/>
          </p:cNvSpPr>
          <p:nvPr>
            <p:ph idx="1"/>
          </p:nvPr>
        </p:nvSpPr>
        <p:spPr/>
        <p:txBody>
          <a:bodyPr>
            <a:normAutofit fontScale="62500" lnSpcReduction="20000"/>
          </a:bodyPr>
          <a:lstStyle/>
          <a:p>
            <a:r>
              <a:rPr lang="en-GB" sz="2400" b="1" dirty="0" smtClean="0"/>
              <a:t>Interval Programming </a:t>
            </a:r>
            <a:r>
              <a:rPr lang="en-GB" sz="2400" dirty="0" smtClean="0"/>
              <a:t>has been used to tackle specific issues in MOLP. </a:t>
            </a:r>
          </a:p>
          <a:p>
            <a:endParaRPr lang="en-GB" sz="2400" dirty="0" smtClean="0"/>
          </a:p>
          <a:p>
            <a:r>
              <a:rPr lang="en-GB" sz="2400" dirty="0" smtClean="0"/>
              <a:t>In this sense, some algorithms only deal with </a:t>
            </a:r>
            <a:r>
              <a:rPr lang="en-GB" sz="2400" b="1" dirty="0" smtClean="0"/>
              <a:t>uncertainty in the objective functions</a:t>
            </a:r>
            <a:r>
              <a:rPr lang="en-GB" sz="2400" dirty="0" smtClean="0"/>
              <a:t>, others handle </a:t>
            </a:r>
            <a:r>
              <a:rPr lang="en-GB" sz="2400" b="1" dirty="0" smtClean="0"/>
              <a:t>uncertainty both in the objective functions and in the right hand side (RHS) </a:t>
            </a:r>
            <a:r>
              <a:rPr lang="en-GB" sz="2400" dirty="0" smtClean="0"/>
              <a:t>of the constraints, and others deal with </a:t>
            </a:r>
            <a:r>
              <a:rPr lang="en-GB" sz="2400" b="1" dirty="0" smtClean="0"/>
              <a:t>uncertainty in all the coefficients of the model</a:t>
            </a:r>
            <a:r>
              <a:rPr lang="en-GB" sz="2400" dirty="0" smtClean="0"/>
              <a:t> (Oliveira and </a:t>
            </a:r>
            <a:r>
              <a:rPr lang="en-GB" sz="2400" dirty="0" err="1" smtClean="0"/>
              <a:t>Antunes</a:t>
            </a:r>
            <a:r>
              <a:rPr lang="en-GB" sz="2400" dirty="0" smtClean="0"/>
              <a:t>, 2007). </a:t>
            </a:r>
          </a:p>
          <a:p>
            <a:endParaRPr lang="en-GB" sz="2400" dirty="0" smtClean="0"/>
          </a:p>
          <a:p>
            <a:r>
              <a:rPr lang="en-GB" sz="2400" dirty="0" smtClean="0"/>
              <a:t>Two different approaches to deal with an interval objective function are commonly considered: the </a:t>
            </a:r>
            <a:r>
              <a:rPr lang="en-GB" sz="2400" b="1" dirty="0" err="1" smtClean="0"/>
              <a:t>satisficing</a:t>
            </a:r>
            <a:r>
              <a:rPr lang="en-GB" sz="2400" b="1" dirty="0" smtClean="0"/>
              <a:t> approach </a:t>
            </a:r>
            <a:r>
              <a:rPr lang="en-GB" sz="2400" dirty="0" smtClean="0"/>
              <a:t>and the</a:t>
            </a:r>
            <a:r>
              <a:rPr lang="en-GB" sz="2400" b="1" dirty="0" smtClean="0"/>
              <a:t> optimizing approach</a:t>
            </a:r>
            <a:r>
              <a:rPr lang="en-GB" sz="2400" dirty="0" smtClean="0"/>
              <a:t>. </a:t>
            </a:r>
          </a:p>
          <a:p>
            <a:endParaRPr lang="en-GB" sz="2400" dirty="0" smtClean="0"/>
          </a:p>
          <a:p>
            <a:r>
              <a:rPr lang="en-GB" sz="2400" dirty="0" smtClean="0"/>
              <a:t>In the </a:t>
            </a:r>
            <a:r>
              <a:rPr lang="en-GB" sz="2400" b="1" dirty="0" err="1" smtClean="0"/>
              <a:t>satisficing</a:t>
            </a:r>
            <a:r>
              <a:rPr lang="en-GB" sz="2400" b="1" dirty="0" smtClean="0"/>
              <a:t> approach</a:t>
            </a:r>
            <a:r>
              <a:rPr lang="en-GB" sz="2400" dirty="0" smtClean="0"/>
              <a:t> each interval objective function is transformed into one or several objective functions (the lower bound, the upper bound and the central value of the intervals are usually used) in order to </a:t>
            </a:r>
            <a:r>
              <a:rPr lang="en-GB" sz="2400" b="1" dirty="0" smtClean="0"/>
              <a:t>obtain a compromise solution</a:t>
            </a:r>
            <a:r>
              <a:rPr lang="en-GB" sz="2400" dirty="0" smtClean="0"/>
              <a:t>. </a:t>
            </a:r>
          </a:p>
          <a:p>
            <a:endParaRPr lang="en-GB" sz="2400" dirty="0" smtClean="0"/>
          </a:p>
          <a:p>
            <a:r>
              <a:rPr lang="en-GB" sz="2400" dirty="0" smtClean="0"/>
              <a:t>Although the compromise solution obtained in this way is efficient, it might not be the most suited one to the interval MOLP problem. In fact, </a:t>
            </a:r>
            <a:r>
              <a:rPr lang="en-GB" sz="2400" b="1" dirty="0" smtClean="0"/>
              <a:t>if the gradients of the chosen objective functions are highly correlated</a:t>
            </a:r>
            <a:r>
              <a:rPr lang="en-GB" sz="2400" dirty="0" smtClean="0"/>
              <a:t>, the scope of the search might be reduced and ultimately the gradient cone of each objective function becomes a ray. </a:t>
            </a:r>
          </a:p>
          <a:p>
            <a:endParaRPr lang="en-GB" sz="2400" dirty="0" smtClean="0"/>
          </a:p>
          <a:p>
            <a:r>
              <a:rPr lang="en-GB" sz="2400" dirty="0" smtClean="0"/>
              <a:t>On the other hand, </a:t>
            </a:r>
            <a:r>
              <a:rPr lang="en-GB" sz="2400" b="1" dirty="0" smtClean="0"/>
              <a:t>the optimizing approach extends the concept of efficiency</a:t>
            </a:r>
            <a:r>
              <a:rPr lang="en-GB" sz="2400" dirty="0" smtClean="0"/>
              <a:t> used in traditional MOLP to the interval objective function case.</a:t>
            </a:r>
          </a:p>
          <a:p>
            <a:endParaRPr lang="en-GB" dirty="0" smtClean="0"/>
          </a:p>
          <a:p>
            <a:endParaRPr lang="pt-PT" dirty="0" smtClean="0"/>
          </a:p>
          <a:p>
            <a:endParaRPr lang="pt-PT" dirty="0"/>
          </a:p>
        </p:txBody>
      </p:sp>
      <p:sp>
        <p:nvSpPr>
          <p:cNvPr id="6" name="Marcador de Posição do Número do Diapositivo 5"/>
          <p:cNvSpPr>
            <a:spLocks noGrp="1"/>
          </p:cNvSpPr>
          <p:nvPr>
            <p:ph type="sldNum" sz="quarter" idx="12"/>
          </p:nvPr>
        </p:nvSpPr>
        <p:spPr/>
        <p:txBody>
          <a:bodyPr/>
          <a:lstStyle/>
          <a:p>
            <a:fld id="{FF25B18E-F4F2-4D2B-B7C3-AE7A56E057AB}" type="slidenum">
              <a:rPr lang="pt-PT" smtClean="0"/>
              <a:pPr/>
              <a:t>40</a:t>
            </a:fld>
            <a:endParaRPr lang="pt-PT"/>
          </a:p>
        </p:txBody>
      </p:sp>
      <p:sp>
        <p:nvSpPr>
          <p:cNvPr id="7" name="Marcador de Posição do Rodapé 6"/>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b="1" dirty="0" smtClean="0"/>
              <a:t>Uncertainty handling of IO MOLP models</a:t>
            </a:r>
            <a:endParaRPr lang="pt-PT" dirty="0"/>
          </a:p>
        </p:txBody>
      </p:sp>
      <p:sp>
        <p:nvSpPr>
          <p:cNvPr id="3" name="Marcador de Posição de Conteúdo 2"/>
          <p:cNvSpPr>
            <a:spLocks noGrp="1"/>
          </p:cNvSpPr>
          <p:nvPr>
            <p:ph idx="1"/>
          </p:nvPr>
        </p:nvSpPr>
        <p:spPr/>
        <p:txBody>
          <a:bodyPr>
            <a:noAutofit/>
          </a:bodyPr>
          <a:lstStyle/>
          <a:p>
            <a:endParaRPr lang="en-GB" sz="1600" dirty="0" smtClean="0"/>
          </a:p>
          <a:p>
            <a:r>
              <a:rPr lang="en-GB" sz="1600" dirty="0" smtClean="0"/>
              <a:t>The problem regarding the application of these approaches in the framework of IO MOLP models refers to the fact of </a:t>
            </a:r>
            <a:r>
              <a:rPr lang="en-GB" sz="1600" b="1" dirty="0" smtClean="0"/>
              <a:t>not considering the uncertainty handling of the IO technical coefficient matrix</a:t>
            </a:r>
            <a:r>
              <a:rPr lang="en-GB" sz="1600" dirty="0" smtClean="0"/>
              <a:t>, only allowing for the incorporation of uncertainty in the objective functions.</a:t>
            </a:r>
            <a:endParaRPr lang="pt-PT" sz="1600" dirty="0" smtClean="0"/>
          </a:p>
          <a:p>
            <a:endParaRPr lang="en-GB" sz="1600" dirty="0" smtClean="0"/>
          </a:p>
          <a:p>
            <a:r>
              <a:rPr lang="en-GB" sz="1600" dirty="0" smtClean="0"/>
              <a:t>The interactive approaches developed by </a:t>
            </a:r>
            <a:r>
              <a:rPr lang="en-GB" sz="1600" b="1" dirty="0" err="1" smtClean="0"/>
              <a:t>Urli</a:t>
            </a:r>
            <a:r>
              <a:rPr lang="en-GB" sz="1600" b="1" dirty="0" smtClean="0"/>
              <a:t> and Nadeau (1992) </a:t>
            </a:r>
            <a:r>
              <a:rPr lang="en-GB" sz="1600" dirty="0" smtClean="0"/>
              <a:t>and </a:t>
            </a:r>
            <a:r>
              <a:rPr lang="en-GB" sz="1600" b="1" dirty="0" smtClean="0"/>
              <a:t>Oliveira and </a:t>
            </a:r>
            <a:r>
              <a:rPr lang="en-GB" sz="1600" b="1" dirty="0" err="1" smtClean="0"/>
              <a:t>Antunes</a:t>
            </a:r>
            <a:r>
              <a:rPr lang="en-GB" sz="1600" b="1" dirty="0" smtClean="0"/>
              <a:t> (2009)</a:t>
            </a:r>
            <a:r>
              <a:rPr lang="en-GB" sz="1600" dirty="0" smtClean="0"/>
              <a:t> are particularly adequate for tackling the uncertainty handling of IO MOLP models, since they may be applied to MOLP models with </a:t>
            </a:r>
            <a:r>
              <a:rPr lang="en-GB" sz="1600" b="1" dirty="0" smtClean="0"/>
              <a:t>interval coefficients in the whole model</a:t>
            </a:r>
            <a:r>
              <a:rPr lang="en-GB" sz="1600" dirty="0" smtClean="0"/>
              <a:t>.</a:t>
            </a:r>
          </a:p>
          <a:p>
            <a:endParaRPr lang="en-GB" sz="1600" dirty="0" smtClean="0"/>
          </a:p>
          <a:p>
            <a:endParaRPr lang="en-GB" sz="1600" dirty="0" smtClean="0"/>
          </a:p>
          <a:p>
            <a:endParaRPr lang="en-GB" sz="1600" dirty="0" smtClean="0"/>
          </a:p>
          <a:p>
            <a:endParaRPr lang="pt-PT" sz="1600" dirty="0"/>
          </a:p>
        </p:txBody>
      </p:sp>
      <p:sp>
        <p:nvSpPr>
          <p:cNvPr id="6" name="Marcador de Posição do Número do Diapositivo 5"/>
          <p:cNvSpPr>
            <a:spLocks noGrp="1"/>
          </p:cNvSpPr>
          <p:nvPr>
            <p:ph type="sldNum" sz="quarter" idx="12"/>
          </p:nvPr>
        </p:nvSpPr>
        <p:spPr/>
        <p:txBody>
          <a:bodyPr/>
          <a:lstStyle/>
          <a:p>
            <a:fld id="{FF25B18E-F4F2-4D2B-B7C3-AE7A56E057AB}" type="slidenum">
              <a:rPr lang="pt-PT" smtClean="0"/>
              <a:pPr/>
              <a:t>41</a:t>
            </a:fld>
            <a:endParaRPr lang="pt-PT"/>
          </a:p>
        </p:txBody>
      </p:sp>
      <p:sp>
        <p:nvSpPr>
          <p:cNvPr id="7" name="Marcador de Posição do Rodapé 6"/>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457200" y="1268413"/>
            <a:ext cx="8229600" cy="5040312"/>
          </a:xfrm>
        </p:spPr>
        <p:txBody>
          <a:bodyPr/>
          <a:lstStyle/>
          <a:p>
            <a:pPr eaLnBrk="1" hangingPunct="1">
              <a:lnSpc>
                <a:spcPct val="80000"/>
              </a:lnSpc>
            </a:pPr>
            <a:r>
              <a:rPr lang="pt-PT" altLang="en-US" sz="2000" b="1" smtClean="0">
                <a:ea typeface="宋体" pitchFamily="2" charset="-122"/>
              </a:rPr>
              <a:t>Interval Programming</a:t>
            </a:r>
            <a:endParaRPr lang="pt-PT" altLang="en-US" sz="2000" b="1" smtClean="0"/>
          </a:p>
        </p:txBody>
      </p:sp>
      <p:sp>
        <p:nvSpPr>
          <p:cNvPr id="10244" name="Rectangle 2"/>
          <p:cNvSpPr>
            <a:spLocks noGrp="1" noChangeArrowheads="1"/>
          </p:cNvSpPr>
          <p:nvPr>
            <p:ph type="title"/>
          </p:nvPr>
        </p:nvSpPr>
        <p:spPr>
          <a:xfrm>
            <a:off x="500063" y="285750"/>
            <a:ext cx="8229600" cy="1139825"/>
          </a:xfrm>
        </p:spPr>
        <p:txBody>
          <a:bodyPr/>
          <a:lstStyle/>
          <a:p>
            <a:pPr eaLnBrk="1" hangingPunct="1"/>
            <a:r>
              <a:rPr lang="pt-PT" altLang="zh-CN" sz="3200" b="1" smtClean="0">
                <a:ea typeface="宋体" pitchFamily="2" charset="-122"/>
              </a:rPr>
              <a:t>Methodologies for tackling the uncertainty</a:t>
            </a:r>
            <a:endParaRPr lang="pt-PT" altLang="en-US" sz="3200" b="1" smtClean="0"/>
          </a:p>
        </p:txBody>
      </p:sp>
      <p:sp>
        <p:nvSpPr>
          <p:cNvPr id="107" name="Marcador de Posição da Data 106"/>
          <p:cNvSpPr>
            <a:spLocks noGrp="1"/>
          </p:cNvSpPr>
          <p:nvPr>
            <p:ph type="dt" sz="quarter" idx="10"/>
          </p:nvPr>
        </p:nvSpPr>
        <p:spPr/>
        <p:txBody>
          <a:bodyPr/>
          <a:lstStyle/>
          <a:p>
            <a:pPr>
              <a:defRPr/>
            </a:pPr>
            <a:fld id="{5C9011B6-C84F-45E3-B9FE-D94F99C0392A}" type="datetime1">
              <a:rPr lang="pt-PT" altLang="en-US"/>
              <a:pPr>
                <a:defRPr/>
              </a:pPr>
              <a:t>25-09-2014</a:t>
            </a:fld>
            <a:endParaRPr lang="pt-PT" altLang="en-US"/>
          </a:p>
        </p:txBody>
      </p:sp>
      <p:sp>
        <p:nvSpPr>
          <p:cNvPr id="108" name="Marcador de Posição do Rodapé 107"/>
          <p:cNvSpPr>
            <a:spLocks noGrp="1"/>
          </p:cNvSpPr>
          <p:nvPr>
            <p:ph type="ftr" sz="quarter" idx="11"/>
          </p:nvPr>
        </p:nvSpPr>
        <p:spPr/>
        <p:txBody>
          <a:bodyPr/>
          <a:lstStyle/>
          <a:p>
            <a:pPr>
              <a:defRPr/>
            </a:pPr>
            <a:r>
              <a:rPr lang="pt-PT" altLang="en-US" smtClean="0"/>
              <a:t>Carla Oliveira Henriques</a:t>
            </a:r>
            <a:endParaRPr lang="pt-PT" altLang="en-US"/>
          </a:p>
        </p:txBody>
      </p:sp>
      <p:sp>
        <p:nvSpPr>
          <p:cNvPr id="109" name="Marcador de Posição do Número do Diapositivo 108"/>
          <p:cNvSpPr>
            <a:spLocks noGrp="1"/>
          </p:cNvSpPr>
          <p:nvPr>
            <p:ph type="sldNum" sz="quarter" idx="12"/>
          </p:nvPr>
        </p:nvSpPr>
        <p:spPr/>
        <p:txBody>
          <a:bodyPr/>
          <a:lstStyle/>
          <a:p>
            <a:pPr>
              <a:defRPr/>
            </a:pPr>
            <a:fld id="{245B1DFD-A33B-4D88-B99C-F37CCE419463}" type="slidenum">
              <a:rPr lang="pt-PT" altLang="en-US" smtClean="0"/>
              <a:pPr>
                <a:defRPr/>
              </a:pPr>
              <a:t>42</a:t>
            </a:fld>
            <a:endParaRPr lang="pt-PT" altLang="en-US"/>
          </a:p>
        </p:txBody>
      </p:sp>
      <p:pic>
        <p:nvPicPr>
          <p:cNvPr id="10353" name="Picture 1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3963" y="2352675"/>
            <a:ext cx="6991350" cy="293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aixaDeTexto 7"/>
          <p:cNvSpPr txBox="1"/>
          <p:nvPr/>
        </p:nvSpPr>
        <p:spPr>
          <a:xfrm>
            <a:off x="5572125" y="4857750"/>
            <a:ext cx="2571750" cy="369888"/>
          </a:xfrm>
          <a:prstGeom prst="rect">
            <a:avLst/>
          </a:prstGeom>
          <a:solidFill>
            <a:schemeClr val="bg1">
              <a:lumMod val="20000"/>
              <a:lumOff val="80000"/>
            </a:schemeClr>
          </a:solidFill>
        </p:spPr>
        <p:txBody>
          <a:bodyPr>
            <a:spAutoFit/>
          </a:bodyPr>
          <a:lstStyle/>
          <a:p>
            <a:pPr>
              <a:defRPr/>
            </a:pPr>
            <a:r>
              <a:rPr lang="en-US" b="1" dirty="0"/>
              <a:t>are closed intervals</a:t>
            </a:r>
          </a:p>
        </p:txBody>
      </p:sp>
      <p:sp>
        <p:nvSpPr>
          <p:cNvPr id="9" name="CaixaDeTexto 8"/>
          <p:cNvSpPr txBox="1"/>
          <p:nvPr/>
        </p:nvSpPr>
        <p:spPr>
          <a:xfrm>
            <a:off x="1071563" y="4916488"/>
            <a:ext cx="857250" cy="369887"/>
          </a:xfrm>
          <a:prstGeom prst="rect">
            <a:avLst/>
          </a:prstGeom>
          <a:solidFill>
            <a:schemeClr val="bg1">
              <a:lumMod val="20000"/>
              <a:lumOff val="80000"/>
            </a:schemeClr>
          </a:solidFill>
        </p:spPr>
        <p:txBody>
          <a:bodyPr>
            <a:spAutoFit/>
          </a:bodyPr>
          <a:lstStyle/>
          <a:p>
            <a:pPr>
              <a:defRPr/>
            </a:pPr>
            <a:r>
              <a:rPr lang="en-US" b="1" dirty="0"/>
              <a:t>where</a:t>
            </a:r>
          </a:p>
        </p:txBody>
      </p:sp>
      <p:sp>
        <p:nvSpPr>
          <p:cNvPr id="10" name="CaixaDeTexto 9"/>
          <p:cNvSpPr txBox="1"/>
          <p:nvPr/>
        </p:nvSpPr>
        <p:spPr>
          <a:xfrm>
            <a:off x="1285875" y="3500438"/>
            <a:ext cx="571500" cy="369887"/>
          </a:xfrm>
          <a:prstGeom prst="rect">
            <a:avLst/>
          </a:prstGeom>
          <a:solidFill>
            <a:schemeClr val="bg1">
              <a:lumMod val="20000"/>
              <a:lumOff val="80000"/>
            </a:schemeClr>
          </a:solidFill>
        </p:spPr>
        <p:txBody>
          <a:bodyPr>
            <a:spAutoFit/>
          </a:bodyPr>
          <a:lstStyle/>
          <a:p>
            <a:pPr>
              <a:defRPr/>
            </a:pPr>
            <a:r>
              <a:rPr lang="en-US" b="1" dirty="0" err="1"/>
              <a:t>s.t</a:t>
            </a:r>
            <a:r>
              <a:rPr lang="en-US" b="1" dirty="0"/>
              <a:t>.</a:t>
            </a:r>
          </a:p>
        </p:txBody>
      </p:sp>
    </p:spTree>
    <p:extLst>
      <p:ext uri="{BB962C8B-B14F-4D97-AF65-F5344CB8AC3E}">
        <p14:creationId xmlns:p14="http://schemas.microsoft.com/office/powerpoint/2010/main" val="22199869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ítulo 1"/>
          <p:cNvSpPr>
            <a:spLocks noGrp="1"/>
          </p:cNvSpPr>
          <p:nvPr>
            <p:ph type="title"/>
          </p:nvPr>
        </p:nvSpPr>
        <p:spPr/>
        <p:txBody>
          <a:bodyPr/>
          <a:lstStyle/>
          <a:p>
            <a:r>
              <a:rPr lang="en-US" altLang="en-US" sz="2000" b="1" dirty="0">
                <a:ea typeface="宋体" pitchFamily="2" charset="-122"/>
              </a:rPr>
              <a:t>An interval model for E3 planning</a:t>
            </a:r>
            <a:endParaRPr lang="pt-PT" altLang="en-US" sz="2000" b="1" dirty="0" smtClean="0"/>
          </a:p>
        </p:txBody>
      </p:sp>
      <p:sp>
        <p:nvSpPr>
          <p:cNvPr id="15363" name="Marcador de Posição de Conteúdo 2"/>
          <p:cNvSpPr>
            <a:spLocks noGrp="1"/>
          </p:cNvSpPr>
          <p:nvPr>
            <p:ph idx="1"/>
          </p:nvPr>
        </p:nvSpPr>
        <p:spPr>
          <a:xfrm>
            <a:off x="357188" y="1285875"/>
            <a:ext cx="8229600" cy="4530725"/>
          </a:xfrm>
        </p:spPr>
        <p:txBody>
          <a:bodyPr/>
          <a:lstStyle/>
          <a:p>
            <a:r>
              <a:rPr lang="pt-PT" altLang="en-US" sz="3200" b="1" smtClean="0"/>
              <a:t>Objective functions</a:t>
            </a:r>
          </a:p>
        </p:txBody>
      </p:sp>
      <p:grpSp>
        <p:nvGrpSpPr>
          <p:cNvPr id="2" name="Grupo 17"/>
          <p:cNvGrpSpPr>
            <a:grpSpLocks/>
          </p:cNvGrpSpPr>
          <p:nvPr/>
        </p:nvGrpSpPr>
        <p:grpSpPr bwMode="auto">
          <a:xfrm>
            <a:off x="550863" y="2643188"/>
            <a:ext cx="8378854" cy="1703387"/>
            <a:chOff x="550863" y="2643188"/>
            <a:chExt cx="8378883" cy="1703387"/>
          </a:xfrm>
          <a:solidFill>
            <a:srgbClr val="3B7CFF"/>
          </a:solidFill>
        </p:grpSpPr>
        <p:sp>
          <p:nvSpPr>
            <p:cNvPr id="16395" name="AutoShape 7"/>
            <p:cNvSpPr>
              <a:spLocks noChangeArrowheads="1"/>
            </p:cNvSpPr>
            <p:nvPr/>
          </p:nvSpPr>
          <p:spPr bwMode="auto">
            <a:xfrm>
              <a:off x="3143250" y="2643188"/>
              <a:ext cx="2438400" cy="304800"/>
            </a:xfrm>
            <a:prstGeom prst="roundRect">
              <a:avLst>
                <a:gd name="adj" fmla="val 16667"/>
              </a:avLst>
            </a:prstGeom>
            <a:grpFill/>
            <a:ln w="9525">
              <a:solidFill>
                <a:schemeClr val="tx1"/>
              </a:solidFill>
              <a:round/>
              <a:headEnd/>
              <a:tailEnd/>
            </a:ln>
          </p:spPr>
          <p:txBody>
            <a:bodyPr wrap="none" anchor="ctr"/>
            <a:lstStyle/>
            <a:p>
              <a:pPr algn="ctr">
                <a:defRPr/>
              </a:pPr>
              <a:r>
                <a:rPr lang="en-US" sz="2000" b="1" dirty="0"/>
                <a:t>Axes of evaluation</a:t>
              </a:r>
              <a:endParaRPr lang="pt-PT" sz="2000" b="1" dirty="0"/>
            </a:p>
          </p:txBody>
        </p:sp>
        <p:sp>
          <p:nvSpPr>
            <p:cNvPr id="5" name="AutoShape 10"/>
            <p:cNvSpPr>
              <a:spLocks noChangeArrowheads="1"/>
            </p:cNvSpPr>
            <p:nvPr/>
          </p:nvSpPr>
          <p:spPr bwMode="auto">
            <a:xfrm>
              <a:off x="5087953" y="3508375"/>
              <a:ext cx="1584330" cy="838200"/>
            </a:xfrm>
            <a:prstGeom prst="roundRect">
              <a:avLst>
                <a:gd name="adj" fmla="val 16667"/>
              </a:avLst>
            </a:prstGeom>
            <a:grpFill/>
            <a:ln w="9525">
              <a:solidFill>
                <a:schemeClr val="tx1"/>
              </a:solidFill>
              <a:round/>
              <a:headEnd/>
              <a:tailEnd/>
            </a:ln>
            <a:effectLst/>
          </p:spPr>
          <p:txBody>
            <a:bodyPr wrap="none" anchor="ctr"/>
            <a:lstStyle/>
            <a:p>
              <a:pPr algn="ctr">
                <a:defRPr/>
              </a:pPr>
              <a:r>
                <a:rPr lang="en-US" b="1" dirty="0"/>
                <a:t>Economy</a:t>
              </a:r>
            </a:p>
            <a:p>
              <a:pPr algn="ctr">
                <a:defRPr/>
              </a:pPr>
              <a:r>
                <a:rPr lang="en-US" b="1" dirty="0"/>
                <a:t>Max </a:t>
              </a:r>
              <a:r>
                <a:rPr lang="en-US" b="1" dirty="0">
                  <a:effectLst>
                    <a:outerShdw blurRad="38100" dist="38100" dir="2700000" algn="tl">
                      <a:srgbClr val="000000">
                        <a:alpha val="43137"/>
                      </a:srgbClr>
                    </a:outerShdw>
                  </a:effectLst>
                </a:rPr>
                <a:t>(GDP)</a:t>
              </a:r>
              <a:endParaRPr lang="pt-PT" b="1" dirty="0">
                <a:effectLst>
                  <a:outerShdw blurRad="38100" dist="38100" dir="2700000" algn="tl">
                    <a:srgbClr val="000000">
                      <a:alpha val="43137"/>
                    </a:srgbClr>
                  </a:outerShdw>
                </a:effectLst>
              </a:endParaRPr>
            </a:p>
          </p:txBody>
        </p:sp>
        <p:sp>
          <p:nvSpPr>
            <p:cNvPr id="16397" name="Line 11"/>
            <p:cNvSpPr>
              <a:spLocks noChangeShapeType="1"/>
            </p:cNvSpPr>
            <p:nvPr/>
          </p:nvSpPr>
          <p:spPr bwMode="auto">
            <a:xfrm>
              <a:off x="4222750" y="3148013"/>
              <a:ext cx="1584325" cy="287337"/>
            </a:xfrm>
            <a:prstGeom prst="line">
              <a:avLst/>
            </a:prstGeom>
            <a:grpFill/>
            <a:ln w="28575">
              <a:solidFill>
                <a:schemeClr val="tx1"/>
              </a:solidFill>
              <a:round/>
              <a:headEnd/>
              <a:tailEnd type="triangle" w="med" len="med"/>
            </a:ln>
          </p:spPr>
          <p:txBody>
            <a:bodyPr wrap="none" anchor="ctr"/>
            <a:lstStyle/>
            <a:p>
              <a:pPr>
                <a:defRPr/>
              </a:pPr>
              <a:endParaRPr lang="pt-PT"/>
            </a:p>
          </p:txBody>
        </p:sp>
        <p:sp>
          <p:nvSpPr>
            <p:cNvPr id="16398" name="Line 12"/>
            <p:cNvSpPr>
              <a:spLocks noChangeShapeType="1"/>
            </p:cNvSpPr>
            <p:nvPr/>
          </p:nvSpPr>
          <p:spPr bwMode="auto">
            <a:xfrm flipH="1">
              <a:off x="1636713" y="3143248"/>
              <a:ext cx="2590800" cy="228600"/>
            </a:xfrm>
            <a:prstGeom prst="line">
              <a:avLst/>
            </a:prstGeom>
            <a:grpFill/>
            <a:ln w="28575">
              <a:solidFill>
                <a:schemeClr val="tx1"/>
              </a:solidFill>
              <a:round/>
              <a:headEnd/>
              <a:tailEnd type="triangle" w="med" len="med"/>
            </a:ln>
          </p:spPr>
          <p:txBody>
            <a:bodyPr wrap="none" anchor="ctr"/>
            <a:lstStyle/>
            <a:p>
              <a:pPr>
                <a:defRPr/>
              </a:pPr>
              <a:endParaRPr lang="pt-PT"/>
            </a:p>
          </p:txBody>
        </p:sp>
        <p:sp>
          <p:nvSpPr>
            <p:cNvPr id="8" name="AutoShape 13"/>
            <p:cNvSpPr>
              <a:spLocks noChangeArrowheads="1"/>
            </p:cNvSpPr>
            <p:nvPr/>
          </p:nvSpPr>
          <p:spPr bwMode="auto">
            <a:xfrm>
              <a:off x="550863" y="3508375"/>
              <a:ext cx="2133607" cy="838200"/>
            </a:xfrm>
            <a:prstGeom prst="roundRect">
              <a:avLst>
                <a:gd name="adj" fmla="val 16667"/>
              </a:avLst>
            </a:prstGeom>
            <a:grpFill/>
            <a:ln w="9525">
              <a:solidFill>
                <a:schemeClr val="tx1"/>
              </a:solidFill>
              <a:round/>
              <a:headEnd/>
              <a:tailEnd/>
            </a:ln>
            <a:effectLst/>
          </p:spPr>
          <p:txBody>
            <a:bodyPr wrap="none" anchor="ctr"/>
            <a:lstStyle/>
            <a:p>
              <a:pPr algn="ctr">
                <a:defRPr/>
              </a:pPr>
              <a:r>
                <a:rPr lang="en-US" b="1" dirty="0"/>
                <a:t>Environment</a:t>
              </a:r>
            </a:p>
            <a:p>
              <a:pPr algn="ctr">
                <a:defRPr/>
              </a:pPr>
              <a:r>
                <a:rPr lang="en-US" b="1" dirty="0"/>
                <a:t>Min </a:t>
              </a:r>
              <a:r>
                <a:rPr lang="en-US" b="1" dirty="0">
                  <a:effectLst>
                    <a:outerShdw blurRad="38100" dist="38100" dir="2700000" algn="tl">
                      <a:srgbClr val="000000">
                        <a:alpha val="43137"/>
                      </a:srgbClr>
                    </a:outerShdw>
                  </a:effectLst>
                </a:rPr>
                <a:t>(GHG) </a:t>
              </a:r>
              <a:endParaRPr lang="pt-PT" b="1" dirty="0">
                <a:effectLst>
                  <a:outerShdw blurRad="38100" dist="38100" dir="2700000" algn="tl">
                    <a:srgbClr val="000000">
                      <a:alpha val="43137"/>
                    </a:srgbClr>
                  </a:outerShdw>
                </a:effectLst>
              </a:endParaRPr>
            </a:p>
          </p:txBody>
        </p:sp>
        <p:sp>
          <p:nvSpPr>
            <p:cNvPr id="4" name="AutoShape 22"/>
            <p:cNvSpPr>
              <a:spLocks noChangeArrowheads="1"/>
            </p:cNvSpPr>
            <p:nvPr/>
          </p:nvSpPr>
          <p:spPr bwMode="auto">
            <a:xfrm>
              <a:off x="2857508" y="3508375"/>
              <a:ext cx="2014545" cy="838200"/>
            </a:xfrm>
            <a:prstGeom prst="roundRect">
              <a:avLst>
                <a:gd name="adj" fmla="val 16667"/>
              </a:avLst>
            </a:prstGeom>
            <a:grpFill/>
            <a:ln w="9525">
              <a:solidFill>
                <a:schemeClr val="tx1"/>
              </a:solidFill>
              <a:round/>
              <a:headEnd/>
              <a:tailEnd/>
            </a:ln>
          </p:spPr>
          <p:txBody>
            <a:bodyPr wrap="none" anchor="ctr"/>
            <a:lstStyle/>
            <a:p>
              <a:pPr algn="ctr">
                <a:defRPr/>
              </a:pPr>
              <a:r>
                <a:rPr lang="en-US" b="1" dirty="0"/>
                <a:t>Energy </a:t>
              </a:r>
            </a:p>
            <a:p>
              <a:pPr algn="ctr">
                <a:defRPr/>
              </a:pPr>
              <a:r>
                <a:rPr lang="en-US" b="1" dirty="0"/>
                <a:t>Min </a:t>
              </a:r>
              <a:r>
                <a:rPr lang="en-US" b="1" dirty="0">
                  <a:effectLst>
                    <a:outerShdw blurRad="38100" dist="38100" dir="2700000" algn="tl">
                      <a:srgbClr val="000000">
                        <a:alpha val="43137"/>
                      </a:srgbClr>
                    </a:outerShdw>
                  </a:effectLst>
                </a:rPr>
                <a:t>(Energy </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imports)</a:t>
              </a:r>
              <a:endParaRPr lang="pt-PT" b="1" dirty="0">
                <a:effectLst>
                  <a:outerShdw blurRad="38100" dist="38100" dir="2700000" algn="tl">
                    <a:srgbClr val="000000">
                      <a:alpha val="43137"/>
                    </a:srgbClr>
                  </a:outerShdw>
                </a:effectLst>
              </a:endParaRPr>
            </a:p>
          </p:txBody>
        </p:sp>
        <p:sp>
          <p:nvSpPr>
            <p:cNvPr id="16401" name="Line 23"/>
            <p:cNvSpPr>
              <a:spLocks noChangeShapeType="1"/>
            </p:cNvSpPr>
            <p:nvPr/>
          </p:nvSpPr>
          <p:spPr bwMode="auto">
            <a:xfrm>
              <a:off x="4227513" y="3168650"/>
              <a:ext cx="0" cy="304800"/>
            </a:xfrm>
            <a:prstGeom prst="line">
              <a:avLst/>
            </a:prstGeom>
            <a:grpFill/>
            <a:ln w="28575">
              <a:solidFill>
                <a:schemeClr val="tx1"/>
              </a:solidFill>
              <a:round/>
              <a:headEnd/>
              <a:tailEnd type="triangle" w="med" len="med"/>
            </a:ln>
          </p:spPr>
          <p:txBody>
            <a:bodyPr wrap="none" anchor="ctr"/>
            <a:lstStyle/>
            <a:p>
              <a:pPr>
                <a:defRPr/>
              </a:pPr>
              <a:endParaRPr lang="pt-PT"/>
            </a:p>
          </p:txBody>
        </p:sp>
        <p:sp>
          <p:nvSpPr>
            <p:cNvPr id="16402" name="Line 24"/>
            <p:cNvSpPr>
              <a:spLocks noChangeShapeType="1"/>
            </p:cNvSpPr>
            <p:nvPr/>
          </p:nvSpPr>
          <p:spPr bwMode="auto">
            <a:xfrm>
              <a:off x="4222750" y="3148013"/>
              <a:ext cx="3313113" cy="287337"/>
            </a:xfrm>
            <a:prstGeom prst="line">
              <a:avLst/>
            </a:prstGeom>
            <a:grpFill/>
            <a:ln w="28575">
              <a:solidFill>
                <a:schemeClr val="tx1"/>
              </a:solidFill>
              <a:round/>
              <a:headEnd/>
              <a:tailEnd type="triangle" w="med" len="med"/>
            </a:ln>
          </p:spPr>
          <p:txBody>
            <a:bodyPr wrap="none" anchor="ctr"/>
            <a:lstStyle/>
            <a:p>
              <a:pPr>
                <a:defRPr/>
              </a:pPr>
              <a:endParaRPr lang="pt-PT"/>
            </a:p>
          </p:txBody>
        </p:sp>
        <p:sp>
          <p:nvSpPr>
            <p:cNvPr id="12" name="AutoShape 25"/>
            <p:cNvSpPr>
              <a:spLocks noChangeArrowheads="1"/>
            </p:cNvSpPr>
            <p:nvPr/>
          </p:nvSpPr>
          <p:spPr bwMode="auto">
            <a:xfrm>
              <a:off x="6815159" y="3508375"/>
              <a:ext cx="2114587" cy="792163"/>
            </a:xfrm>
            <a:prstGeom prst="roundRect">
              <a:avLst>
                <a:gd name="adj" fmla="val 16667"/>
              </a:avLst>
            </a:prstGeom>
            <a:grpFill/>
            <a:ln w="9525">
              <a:solidFill>
                <a:schemeClr val="tx1"/>
              </a:solidFill>
              <a:round/>
              <a:headEnd/>
              <a:tailEnd/>
            </a:ln>
            <a:effectLst/>
          </p:spPr>
          <p:txBody>
            <a:bodyPr wrap="none" anchor="ctr"/>
            <a:lstStyle/>
            <a:p>
              <a:pPr algn="ctr">
                <a:defRPr/>
              </a:pPr>
              <a:r>
                <a:rPr lang="en-US" b="1" dirty="0"/>
                <a:t>Social </a:t>
              </a:r>
            </a:p>
            <a:p>
              <a:pPr algn="ctr">
                <a:defRPr/>
              </a:pPr>
              <a:r>
                <a:rPr lang="en-US" b="1" dirty="0"/>
                <a:t>Max </a:t>
              </a:r>
              <a:r>
                <a:rPr lang="en-US" b="1" dirty="0">
                  <a:effectLst>
                    <a:outerShdw blurRad="38100" dist="38100" dir="2700000" algn="tl">
                      <a:srgbClr val="000000">
                        <a:alpha val="43137"/>
                      </a:srgbClr>
                    </a:outerShdw>
                  </a:effectLst>
                </a:rPr>
                <a:t>(Employment)</a:t>
              </a:r>
              <a:endParaRPr lang="pt-PT" b="1" dirty="0">
                <a:effectLst>
                  <a:outerShdw blurRad="38100" dist="38100" dir="2700000" algn="tl">
                    <a:srgbClr val="000000">
                      <a:alpha val="43137"/>
                    </a:srgbClr>
                  </a:outerShdw>
                </a:effectLst>
              </a:endParaRPr>
            </a:p>
          </p:txBody>
        </p:sp>
      </p:grpSp>
      <p:grpSp>
        <p:nvGrpSpPr>
          <p:cNvPr id="3" name="Grupo 18"/>
          <p:cNvGrpSpPr>
            <a:grpSpLocks/>
          </p:cNvGrpSpPr>
          <p:nvPr/>
        </p:nvGrpSpPr>
        <p:grpSpPr bwMode="auto">
          <a:xfrm>
            <a:off x="989013" y="4356100"/>
            <a:ext cx="5473700" cy="215900"/>
            <a:chOff x="989013" y="4354522"/>
            <a:chExt cx="5473700" cy="215900"/>
          </a:xfrm>
        </p:grpSpPr>
        <p:sp>
          <p:nvSpPr>
            <p:cNvPr id="10249" name="AutoShape 26"/>
            <p:cNvSpPr>
              <a:spLocks noChangeArrowheads="1"/>
            </p:cNvSpPr>
            <p:nvPr/>
          </p:nvSpPr>
          <p:spPr bwMode="auto">
            <a:xfrm>
              <a:off x="989013" y="4354522"/>
              <a:ext cx="1152525" cy="215900"/>
            </a:xfrm>
            <a:prstGeom prst="roundRect">
              <a:avLst>
                <a:gd name="adj" fmla="val 16667"/>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pt-PT" altLang="en-US" sz="1400"/>
                <a:t>Interval</a:t>
              </a:r>
            </a:p>
          </p:txBody>
        </p:sp>
        <p:sp>
          <p:nvSpPr>
            <p:cNvPr id="10250" name="AutoShape 27"/>
            <p:cNvSpPr>
              <a:spLocks noChangeArrowheads="1"/>
            </p:cNvSpPr>
            <p:nvPr/>
          </p:nvSpPr>
          <p:spPr bwMode="auto">
            <a:xfrm>
              <a:off x="5310188" y="4354522"/>
              <a:ext cx="1152525" cy="215900"/>
            </a:xfrm>
            <a:prstGeom prst="roundRect">
              <a:avLst>
                <a:gd name="adj" fmla="val 16667"/>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pt-PT" altLang="en-US" sz="1400"/>
                <a:t>Interval</a:t>
              </a:r>
            </a:p>
          </p:txBody>
        </p:sp>
      </p:grpSp>
      <p:sp>
        <p:nvSpPr>
          <p:cNvPr id="19" name="Marcador de Posição do Número do Diapositivo 18"/>
          <p:cNvSpPr>
            <a:spLocks noGrp="1"/>
          </p:cNvSpPr>
          <p:nvPr>
            <p:ph type="sldNum" sz="quarter" idx="12"/>
          </p:nvPr>
        </p:nvSpPr>
        <p:spPr/>
        <p:txBody>
          <a:bodyPr/>
          <a:lstStyle/>
          <a:p>
            <a:pPr>
              <a:defRPr/>
            </a:pPr>
            <a:fld id="{0A0C6800-EF24-4025-B1F9-A91C8FE4BFAF}" type="slidenum">
              <a:rPr lang="pt-PT" altLang="en-US" smtClean="0"/>
              <a:pPr>
                <a:defRPr/>
              </a:pPr>
              <a:t>43</a:t>
            </a:fld>
            <a:endParaRPr lang="pt-PT" altLang="en-US"/>
          </a:p>
        </p:txBody>
      </p:sp>
    </p:spTree>
    <p:extLst>
      <p:ext uri="{BB962C8B-B14F-4D97-AF65-F5344CB8AC3E}">
        <p14:creationId xmlns:p14="http://schemas.microsoft.com/office/powerpoint/2010/main" val="7491073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Marcador de Posição de Conteúdo 2"/>
          <p:cNvSpPr>
            <a:spLocks noGrp="1"/>
          </p:cNvSpPr>
          <p:nvPr>
            <p:ph idx="1"/>
          </p:nvPr>
        </p:nvSpPr>
        <p:spPr>
          <a:xfrm>
            <a:off x="357188" y="1214438"/>
            <a:ext cx="8229600" cy="4734842"/>
          </a:xfrm>
        </p:spPr>
        <p:txBody>
          <a:bodyPr>
            <a:normAutofit fontScale="92500" lnSpcReduction="10000"/>
          </a:bodyPr>
          <a:lstStyle/>
          <a:p>
            <a:pPr>
              <a:defRPr/>
            </a:pPr>
            <a:r>
              <a:rPr lang="en-US" sz="1800" b="1" dirty="0" smtClean="0">
                <a:cs typeface="Times New Roman" pitchFamily="18" charset="0"/>
              </a:rPr>
              <a:t>Constraints</a:t>
            </a:r>
          </a:p>
          <a:p>
            <a:pPr>
              <a:defRPr/>
            </a:pPr>
            <a:endParaRPr lang="en-US" sz="1600" dirty="0" smtClean="0">
              <a:latin typeface="Times New Roman" pitchFamily="18" charset="0"/>
              <a:cs typeface="Times New Roman" pitchFamily="18" charset="0"/>
            </a:endParaRPr>
          </a:p>
          <a:p>
            <a:pPr lvl="1">
              <a:defRPr/>
            </a:pPr>
            <a:r>
              <a:rPr lang="en-US" sz="1400" dirty="0" smtClean="0">
                <a:cs typeface="Times New Roman" pitchFamily="18" charset="0"/>
              </a:rPr>
              <a:t>Coherence constraints</a:t>
            </a:r>
          </a:p>
          <a:p>
            <a:pPr>
              <a:defRPr/>
            </a:pPr>
            <a:endParaRPr lang="en-US" sz="1400" dirty="0" smtClean="0">
              <a:cs typeface="Times New Roman" pitchFamily="18" charset="0"/>
            </a:endParaRPr>
          </a:p>
          <a:p>
            <a:pPr lvl="1">
              <a:defRPr/>
            </a:pPr>
            <a:r>
              <a:rPr lang="en-US" sz="1400" dirty="0" smtClean="0">
                <a:cs typeface="Times New Roman" pitchFamily="18" charset="0"/>
              </a:rPr>
              <a:t>Defining constraints – Upper/Lower bounded</a:t>
            </a:r>
          </a:p>
          <a:p>
            <a:pPr lvl="1">
              <a:defRPr/>
            </a:pPr>
            <a:endParaRPr lang="en-US" sz="1400" dirty="0" smtClean="0">
              <a:cs typeface="Times New Roman" pitchFamily="18" charset="0"/>
            </a:endParaRPr>
          </a:p>
          <a:p>
            <a:pPr lvl="1">
              <a:defRPr/>
            </a:pPr>
            <a:r>
              <a:rPr lang="en-US" sz="1400" dirty="0" smtClean="0">
                <a:cs typeface="Times New Roman" pitchFamily="18" charset="0"/>
              </a:rPr>
              <a:t>Constant prices</a:t>
            </a:r>
          </a:p>
          <a:p>
            <a:pPr lvl="2">
              <a:defRPr/>
            </a:pPr>
            <a:endParaRPr lang="en-US" sz="1400" dirty="0" smtClean="0">
              <a:cs typeface="Times New Roman" pitchFamily="18" charset="0"/>
            </a:endParaRPr>
          </a:p>
          <a:p>
            <a:pPr lvl="2">
              <a:defRPr/>
            </a:pPr>
            <a:r>
              <a:rPr lang="en-US" sz="1400" dirty="0" smtClean="0">
                <a:cs typeface="Times New Roman" pitchFamily="18" charset="0"/>
              </a:rPr>
              <a:t>Private consumption</a:t>
            </a:r>
          </a:p>
          <a:p>
            <a:pPr lvl="2">
              <a:defRPr/>
            </a:pPr>
            <a:endParaRPr lang="en-US" sz="1400" dirty="0" smtClean="0">
              <a:cs typeface="Times New Roman" pitchFamily="18" charset="0"/>
            </a:endParaRPr>
          </a:p>
          <a:p>
            <a:pPr lvl="2">
              <a:defRPr/>
            </a:pPr>
            <a:r>
              <a:rPr lang="en-US" sz="1400" dirty="0" smtClean="0">
                <a:cs typeface="Times New Roman" pitchFamily="18" charset="0"/>
              </a:rPr>
              <a:t>Exports CIF/FOB, Imports CIF/FOB, Available income</a:t>
            </a:r>
          </a:p>
          <a:p>
            <a:pPr lvl="2">
              <a:buFont typeface="Wingdings" pitchFamily="2" charset="2"/>
              <a:buNone/>
              <a:defRPr/>
            </a:pPr>
            <a:r>
              <a:rPr lang="en-US" sz="1400" dirty="0" smtClean="0">
                <a:cs typeface="Times New Roman" pitchFamily="18" charset="0"/>
              </a:rPr>
              <a:t>         net taxes on goods and services</a:t>
            </a:r>
          </a:p>
          <a:p>
            <a:pPr lvl="2">
              <a:buFont typeface="Wingdings" pitchFamily="2" charset="2"/>
              <a:buNone/>
              <a:defRPr/>
            </a:pPr>
            <a:endParaRPr lang="en-US" sz="1400" dirty="0" smtClean="0">
              <a:cs typeface="Times New Roman" pitchFamily="18" charset="0"/>
            </a:endParaRPr>
          </a:p>
          <a:p>
            <a:pPr lvl="2">
              <a:defRPr/>
            </a:pPr>
            <a:r>
              <a:rPr lang="en-US" sz="1400" dirty="0" smtClean="0">
                <a:cs typeface="Times New Roman" pitchFamily="18" charset="0"/>
              </a:rPr>
              <a:t>GDP</a:t>
            </a:r>
          </a:p>
          <a:p>
            <a:pPr lvl="2">
              <a:buFont typeface="Wingdings" pitchFamily="2" charset="2"/>
              <a:buNone/>
              <a:defRPr/>
            </a:pPr>
            <a:endParaRPr lang="en-US" sz="1400" dirty="0" smtClean="0">
              <a:cs typeface="Times New Roman" pitchFamily="18" charset="0"/>
            </a:endParaRPr>
          </a:p>
          <a:p>
            <a:pPr lvl="2">
              <a:defRPr/>
            </a:pPr>
            <a:endParaRPr lang="en-US" sz="1400" dirty="0" smtClean="0">
              <a:cs typeface="Times New Roman" pitchFamily="18" charset="0"/>
            </a:endParaRPr>
          </a:p>
          <a:p>
            <a:pPr lvl="2">
              <a:defRPr/>
            </a:pPr>
            <a:endParaRPr lang="pt-PT" sz="1400" dirty="0" smtClean="0">
              <a:cs typeface="Times New Roman" pitchFamily="18" charset="0"/>
            </a:endParaRPr>
          </a:p>
          <a:p>
            <a:pPr lvl="2">
              <a:defRPr/>
            </a:pPr>
            <a:endParaRPr lang="en-US" sz="1400" dirty="0">
              <a:cs typeface="Times New Roman" pitchFamily="18" charset="0"/>
            </a:endParaRPr>
          </a:p>
          <a:p>
            <a:pPr lvl="2">
              <a:defRPr/>
            </a:pPr>
            <a:r>
              <a:rPr lang="en-US" sz="1400" dirty="0" smtClean="0">
                <a:cs typeface="Times New Roman" pitchFamily="18" charset="0"/>
              </a:rPr>
              <a:t>Public consumption, GPFCF, Stock changes, ACOV</a:t>
            </a:r>
          </a:p>
          <a:p>
            <a:pPr lvl="2">
              <a:defRPr/>
            </a:pPr>
            <a:endParaRPr lang="en-US" sz="1400" dirty="0" smtClean="0">
              <a:cs typeface="Times New Roman" pitchFamily="18" charset="0"/>
            </a:endParaRPr>
          </a:p>
          <a:p>
            <a:pPr lvl="2">
              <a:defRPr/>
            </a:pPr>
            <a:r>
              <a:rPr lang="en-US" sz="1400" dirty="0" err="1" smtClean="0">
                <a:cs typeface="Times New Roman" pitchFamily="18" charset="0"/>
              </a:rPr>
              <a:t>gva</a:t>
            </a:r>
            <a:r>
              <a:rPr lang="en-US" sz="1400" dirty="0" smtClean="0">
                <a:cs typeface="Times New Roman" pitchFamily="18" charset="0"/>
              </a:rPr>
              <a:t>  =  </a:t>
            </a:r>
            <a:r>
              <a:rPr lang="en-US" sz="1400" b="1" dirty="0" err="1" smtClean="0">
                <a:effectLst>
                  <a:outerShdw blurRad="38100" dist="38100" dir="2700000" algn="tl">
                    <a:srgbClr val="000000">
                      <a:alpha val="43137"/>
                    </a:srgbClr>
                  </a:outerShdw>
                </a:effectLst>
                <a:cs typeface="Times New Roman" pitchFamily="18" charset="0"/>
              </a:rPr>
              <a:t>a</a:t>
            </a:r>
            <a:r>
              <a:rPr lang="en-US" sz="1400" baseline="-25000" dirty="0" err="1" smtClean="0">
                <a:effectLst>
                  <a:outerShdw blurRad="38100" dist="38100" dir="2700000" algn="tl">
                    <a:srgbClr val="000000">
                      <a:alpha val="43137"/>
                    </a:srgbClr>
                  </a:outerShdw>
                </a:effectLst>
                <a:cs typeface="Times New Roman" pitchFamily="18" charset="0"/>
              </a:rPr>
              <a:t>wag</a:t>
            </a:r>
            <a:r>
              <a:rPr lang="en-US" sz="1400" baseline="30000" dirty="0" err="1" smtClean="0">
                <a:effectLst>
                  <a:outerShdw blurRad="38100" dist="38100" dir="2700000" algn="tl">
                    <a:srgbClr val="000000">
                      <a:alpha val="43137"/>
                    </a:srgbClr>
                  </a:outerShdw>
                </a:effectLst>
                <a:cs typeface="Times New Roman" pitchFamily="18" charset="0"/>
              </a:rPr>
              <a:t>T</a:t>
            </a:r>
            <a:r>
              <a:rPr lang="en-US" sz="1400" dirty="0" smtClean="0">
                <a:effectLst>
                  <a:outerShdw blurRad="38100" dist="38100" dir="2700000" algn="tl">
                    <a:srgbClr val="000000">
                      <a:alpha val="43137"/>
                    </a:srgbClr>
                  </a:outerShdw>
                </a:effectLst>
                <a:cs typeface="Times New Roman" pitchFamily="18" charset="0"/>
              </a:rPr>
              <a:t> </a:t>
            </a:r>
            <a:r>
              <a:rPr lang="en-US" sz="1400" b="1" dirty="0" smtClean="0">
                <a:effectLst>
                  <a:outerShdw blurRad="38100" dist="38100" dir="2700000" algn="tl">
                    <a:srgbClr val="000000">
                      <a:alpha val="43137"/>
                    </a:srgbClr>
                  </a:outerShdw>
                </a:effectLst>
                <a:cs typeface="Times New Roman" pitchFamily="18" charset="0"/>
              </a:rPr>
              <a:t>x</a:t>
            </a:r>
            <a:r>
              <a:rPr lang="en-US" sz="1400" dirty="0" smtClean="0">
                <a:effectLst>
                  <a:outerShdw blurRad="38100" dist="38100" dir="2700000" algn="tl">
                    <a:srgbClr val="000000">
                      <a:alpha val="43137"/>
                    </a:srgbClr>
                  </a:outerShdw>
                </a:effectLst>
                <a:cs typeface="Times New Roman" pitchFamily="18" charset="0"/>
              </a:rPr>
              <a:t> + </a:t>
            </a:r>
            <a:r>
              <a:rPr lang="en-US" sz="1400" b="1" dirty="0" err="1" smtClean="0">
                <a:effectLst>
                  <a:outerShdw blurRad="38100" dist="38100" dir="2700000" algn="tl">
                    <a:srgbClr val="000000">
                      <a:alpha val="43137"/>
                    </a:srgbClr>
                  </a:outerShdw>
                </a:effectLst>
                <a:cs typeface="Times New Roman" pitchFamily="18" charset="0"/>
              </a:rPr>
              <a:t>a</a:t>
            </a:r>
            <a:r>
              <a:rPr lang="en-US" sz="1400" baseline="-25000" dirty="0" err="1" smtClean="0">
                <a:effectLst>
                  <a:outerShdw blurRad="38100" dist="38100" dir="2700000" algn="tl">
                    <a:srgbClr val="000000">
                      <a:alpha val="43137"/>
                    </a:srgbClr>
                  </a:outerShdw>
                </a:effectLst>
                <a:cs typeface="Times New Roman" pitchFamily="18" charset="0"/>
              </a:rPr>
              <a:t>ot</a:t>
            </a:r>
            <a:r>
              <a:rPr lang="en-US" sz="1400" baseline="30000" dirty="0" err="1" smtClean="0">
                <a:effectLst>
                  <a:outerShdw blurRad="38100" dist="38100" dir="2700000" algn="tl">
                    <a:srgbClr val="000000">
                      <a:alpha val="43137"/>
                    </a:srgbClr>
                  </a:outerShdw>
                </a:effectLst>
                <a:cs typeface="Times New Roman" pitchFamily="18" charset="0"/>
              </a:rPr>
              <a:t>T</a:t>
            </a:r>
            <a:r>
              <a:rPr lang="en-US" sz="1400" dirty="0" smtClean="0">
                <a:effectLst>
                  <a:outerShdw blurRad="38100" dist="38100" dir="2700000" algn="tl">
                    <a:srgbClr val="000000">
                      <a:alpha val="43137"/>
                    </a:srgbClr>
                  </a:outerShdw>
                </a:effectLst>
                <a:cs typeface="Times New Roman" pitchFamily="18" charset="0"/>
              </a:rPr>
              <a:t> </a:t>
            </a:r>
            <a:r>
              <a:rPr lang="en-US" sz="1400" b="1" dirty="0" smtClean="0">
                <a:effectLst>
                  <a:outerShdw blurRad="38100" dist="38100" dir="2700000" algn="tl">
                    <a:srgbClr val="000000">
                      <a:alpha val="43137"/>
                    </a:srgbClr>
                  </a:outerShdw>
                </a:effectLst>
                <a:cs typeface="Times New Roman" pitchFamily="18" charset="0"/>
              </a:rPr>
              <a:t>x</a:t>
            </a:r>
            <a:r>
              <a:rPr lang="en-US" sz="1400" dirty="0" smtClean="0">
                <a:effectLst>
                  <a:outerShdw blurRad="38100" dist="38100" dir="2700000" algn="tl">
                    <a:srgbClr val="000000">
                      <a:alpha val="43137"/>
                    </a:srgbClr>
                  </a:outerShdw>
                </a:effectLst>
                <a:cs typeface="Times New Roman" pitchFamily="18" charset="0"/>
              </a:rPr>
              <a:t>  – </a:t>
            </a:r>
            <a:r>
              <a:rPr lang="en-US" sz="1400" b="1" dirty="0" err="1" smtClean="0">
                <a:effectLst>
                  <a:outerShdw blurRad="38100" dist="38100" dir="2700000" algn="tl">
                    <a:srgbClr val="000000">
                      <a:alpha val="43137"/>
                    </a:srgbClr>
                  </a:outerShdw>
                </a:effectLst>
                <a:cs typeface="Times New Roman" pitchFamily="18" charset="0"/>
              </a:rPr>
              <a:t>a</a:t>
            </a:r>
            <a:r>
              <a:rPr lang="en-US" sz="1400" baseline="-25000" dirty="0" err="1" smtClean="0">
                <a:effectLst>
                  <a:outerShdw blurRad="38100" dist="38100" dir="2700000" algn="tl">
                    <a:srgbClr val="000000">
                      <a:alpha val="43137"/>
                    </a:srgbClr>
                  </a:outerShdw>
                </a:effectLst>
                <a:cs typeface="Times New Roman" pitchFamily="18" charset="0"/>
              </a:rPr>
              <a:t>os</a:t>
            </a:r>
            <a:r>
              <a:rPr lang="en-US" sz="1400" baseline="30000" dirty="0" err="1" smtClean="0">
                <a:effectLst>
                  <a:outerShdw blurRad="38100" dist="38100" dir="2700000" algn="tl">
                    <a:srgbClr val="000000">
                      <a:alpha val="43137"/>
                    </a:srgbClr>
                  </a:outerShdw>
                </a:effectLst>
                <a:cs typeface="Times New Roman" pitchFamily="18" charset="0"/>
              </a:rPr>
              <a:t>T</a:t>
            </a:r>
            <a:r>
              <a:rPr lang="en-US" sz="1400" dirty="0" smtClean="0">
                <a:effectLst>
                  <a:outerShdw blurRad="38100" dist="38100" dir="2700000" algn="tl">
                    <a:srgbClr val="000000">
                      <a:alpha val="43137"/>
                    </a:srgbClr>
                  </a:outerShdw>
                </a:effectLst>
                <a:cs typeface="Times New Roman" pitchFamily="18" charset="0"/>
              </a:rPr>
              <a:t> </a:t>
            </a:r>
            <a:r>
              <a:rPr lang="en-US" sz="1400" b="1" dirty="0" smtClean="0">
                <a:effectLst>
                  <a:outerShdw blurRad="38100" dist="38100" dir="2700000" algn="tl">
                    <a:srgbClr val="000000">
                      <a:alpha val="43137"/>
                    </a:srgbClr>
                  </a:outerShdw>
                </a:effectLst>
                <a:cs typeface="Times New Roman" pitchFamily="18" charset="0"/>
              </a:rPr>
              <a:t>x</a:t>
            </a:r>
            <a:r>
              <a:rPr lang="en-US" sz="1400" dirty="0" smtClean="0">
                <a:effectLst>
                  <a:outerShdw blurRad="38100" dist="38100" dir="2700000" algn="tl">
                    <a:srgbClr val="000000">
                      <a:alpha val="43137"/>
                    </a:srgbClr>
                  </a:outerShdw>
                </a:effectLst>
                <a:cs typeface="Times New Roman" pitchFamily="18" charset="0"/>
              </a:rPr>
              <a:t> + </a:t>
            </a:r>
            <a:r>
              <a:rPr lang="en-US" sz="1400" b="1" dirty="0" err="1" smtClean="0">
                <a:effectLst>
                  <a:outerShdw blurRad="38100" dist="38100" dir="2700000" algn="tl">
                    <a:srgbClr val="000000">
                      <a:alpha val="43137"/>
                    </a:srgbClr>
                  </a:outerShdw>
                </a:effectLst>
                <a:cs typeface="Times New Roman" pitchFamily="18" charset="0"/>
              </a:rPr>
              <a:t>a</a:t>
            </a:r>
            <a:r>
              <a:rPr lang="en-US" sz="1400" baseline="-25000" dirty="0" err="1" smtClean="0">
                <a:effectLst>
                  <a:outerShdw blurRad="38100" dist="38100" dir="2700000" algn="tl">
                    <a:srgbClr val="000000">
                      <a:alpha val="43137"/>
                    </a:srgbClr>
                  </a:outerShdw>
                </a:effectLst>
                <a:cs typeface="Times New Roman" pitchFamily="18" charset="0"/>
              </a:rPr>
              <a:t>OpSurplus</a:t>
            </a:r>
            <a:r>
              <a:rPr lang="en-US" sz="1400" baseline="30000" dirty="0" err="1" smtClean="0">
                <a:effectLst>
                  <a:outerShdw blurRad="38100" dist="38100" dir="2700000" algn="tl">
                    <a:srgbClr val="000000">
                      <a:alpha val="43137"/>
                    </a:srgbClr>
                  </a:outerShdw>
                </a:effectLst>
                <a:cs typeface="Times New Roman" pitchFamily="18" charset="0"/>
              </a:rPr>
              <a:t>T</a:t>
            </a:r>
            <a:r>
              <a:rPr lang="en-US" sz="1400" dirty="0" smtClean="0">
                <a:effectLst>
                  <a:outerShdw blurRad="38100" dist="38100" dir="2700000" algn="tl">
                    <a:srgbClr val="000000">
                      <a:alpha val="43137"/>
                    </a:srgbClr>
                  </a:outerShdw>
                </a:effectLst>
                <a:cs typeface="Times New Roman" pitchFamily="18" charset="0"/>
              </a:rPr>
              <a:t> </a:t>
            </a:r>
            <a:r>
              <a:rPr lang="en-US" sz="1400" b="1" dirty="0" smtClean="0">
                <a:effectLst>
                  <a:outerShdw blurRad="38100" dist="38100" dir="2700000" algn="tl">
                    <a:srgbClr val="000000">
                      <a:alpha val="43137"/>
                    </a:srgbClr>
                  </a:outerShdw>
                </a:effectLst>
                <a:cs typeface="Times New Roman" pitchFamily="18" charset="0"/>
              </a:rPr>
              <a:t>x</a:t>
            </a:r>
            <a:endParaRPr lang="en-US" sz="1400" dirty="0" smtClean="0">
              <a:effectLst>
                <a:outerShdw blurRad="38100" dist="38100" dir="2700000" algn="tl">
                  <a:srgbClr val="000000">
                    <a:alpha val="43137"/>
                  </a:srgbClr>
                </a:outerShdw>
              </a:effectLst>
              <a:cs typeface="Times New Roman" pitchFamily="18" charset="0"/>
            </a:endParaRPr>
          </a:p>
          <a:p>
            <a:pPr lvl="2">
              <a:defRPr/>
            </a:pPr>
            <a:endParaRPr lang="en-US" sz="1400" b="1" dirty="0" smtClean="0">
              <a:latin typeface="Times New Roman" pitchFamily="18" charset="0"/>
              <a:cs typeface="Times New Roman" pitchFamily="18" charset="0"/>
            </a:endParaRPr>
          </a:p>
        </p:txBody>
      </p:sp>
      <p:sp>
        <p:nvSpPr>
          <p:cNvPr id="32" name="Oval 31"/>
          <p:cNvSpPr/>
          <p:nvPr/>
        </p:nvSpPr>
        <p:spPr>
          <a:xfrm>
            <a:off x="0" y="2852936"/>
            <a:ext cx="7215188" cy="2304256"/>
          </a:xfrm>
          <a:prstGeom prst="ellipse">
            <a:avLst/>
          </a:prstGeom>
          <a:solidFill>
            <a:schemeClr val="accent2">
              <a:lumMod val="60000"/>
              <a:lumOff val="40000"/>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latin typeface="Times New Roman" pitchFamily="18" charset="0"/>
              <a:cs typeface="Times New Roman" pitchFamily="18" charset="0"/>
            </a:endParaRPr>
          </a:p>
          <a:p>
            <a:pPr algn="ctr">
              <a:defRPr/>
            </a:pPr>
            <a:endParaRPr lang="en-US">
              <a:solidFill>
                <a:schemeClr val="tx1"/>
              </a:solidFill>
              <a:latin typeface="Times New Roman" pitchFamily="18" charset="0"/>
              <a:cs typeface="Times New Roman" pitchFamily="18" charset="0"/>
            </a:endParaRPr>
          </a:p>
          <a:p>
            <a:pPr algn="ctr">
              <a:defRPr/>
            </a:pPr>
            <a:endParaRPr lang="en-US" sz="1200">
              <a:solidFill>
                <a:schemeClr val="tx1"/>
              </a:solidFill>
              <a:latin typeface="Times New Roman" pitchFamily="18" charset="0"/>
              <a:cs typeface="Times New Roman" pitchFamily="18" charset="0"/>
            </a:endParaRPr>
          </a:p>
          <a:p>
            <a:pPr algn="ctr">
              <a:defRPr/>
            </a:pPr>
            <a:endParaRPr lang="en-US" sz="1200">
              <a:solidFill>
                <a:schemeClr val="tx1"/>
              </a:solidFill>
              <a:latin typeface="Times New Roman" pitchFamily="18" charset="0"/>
              <a:cs typeface="Times New Roman" pitchFamily="18" charset="0"/>
            </a:endParaRPr>
          </a:p>
        </p:txBody>
      </p:sp>
      <p:sp>
        <p:nvSpPr>
          <p:cNvPr id="16388" name="Título 1"/>
          <p:cNvSpPr>
            <a:spLocks noGrp="1"/>
          </p:cNvSpPr>
          <p:nvPr>
            <p:ph type="title"/>
          </p:nvPr>
        </p:nvSpPr>
        <p:spPr/>
        <p:txBody>
          <a:bodyPr/>
          <a:lstStyle/>
          <a:p>
            <a:r>
              <a:rPr lang="en-US" altLang="en-US" sz="2000" b="1" dirty="0">
                <a:ea typeface="宋体" pitchFamily="2" charset="-122"/>
              </a:rPr>
              <a:t>An interval model for E3 planning</a:t>
            </a:r>
            <a:endParaRPr lang="en-US" altLang="en-US" sz="2000" b="1" dirty="0" smtClean="0"/>
          </a:p>
        </p:txBody>
      </p:sp>
      <p:grpSp>
        <p:nvGrpSpPr>
          <p:cNvPr id="2" name="Grupo 14"/>
          <p:cNvGrpSpPr>
            <a:grpSpLocks/>
          </p:cNvGrpSpPr>
          <p:nvPr/>
        </p:nvGrpSpPr>
        <p:grpSpPr bwMode="auto">
          <a:xfrm>
            <a:off x="7286625" y="1571625"/>
            <a:ext cx="1600200" cy="2900363"/>
            <a:chOff x="7315220" y="1643050"/>
            <a:chExt cx="1600200" cy="2900363"/>
          </a:xfrm>
        </p:grpSpPr>
        <p:sp>
          <p:nvSpPr>
            <p:cNvPr id="12302" name="AutoShape 18"/>
            <p:cNvSpPr>
              <a:spLocks noChangeArrowheads="1"/>
            </p:cNvSpPr>
            <p:nvPr/>
          </p:nvSpPr>
          <p:spPr bwMode="auto">
            <a:xfrm>
              <a:off x="7315220" y="1643050"/>
              <a:ext cx="1600200" cy="685800"/>
            </a:xfrm>
            <a:prstGeom prst="roundRect">
              <a:avLst>
                <a:gd name="adj" fmla="val 16667"/>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a:t>Interval</a:t>
              </a:r>
            </a:p>
          </p:txBody>
        </p:sp>
        <p:sp>
          <p:nvSpPr>
            <p:cNvPr id="12303" name="AutoShape 24"/>
            <p:cNvSpPr>
              <a:spLocks noChangeArrowheads="1"/>
            </p:cNvSpPr>
            <p:nvPr/>
          </p:nvSpPr>
          <p:spPr bwMode="auto">
            <a:xfrm>
              <a:off x="7315220" y="3857613"/>
              <a:ext cx="1600200" cy="685800"/>
            </a:xfrm>
            <a:prstGeom prst="roundRect">
              <a:avLst>
                <a:gd name="adj" fmla="val 16667"/>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a:t>Interval</a:t>
              </a:r>
            </a:p>
          </p:txBody>
        </p:sp>
      </p:grpSp>
      <p:sp>
        <p:nvSpPr>
          <p:cNvPr id="44" name="Marcador de Posição da Data 43"/>
          <p:cNvSpPr>
            <a:spLocks noGrp="1"/>
          </p:cNvSpPr>
          <p:nvPr>
            <p:ph type="dt" sz="quarter" idx="10"/>
          </p:nvPr>
        </p:nvSpPr>
        <p:spPr/>
        <p:txBody>
          <a:bodyPr/>
          <a:lstStyle/>
          <a:p>
            <a:pPr>
              <a:defRPr/>
            </a:pPr>
            <a:fld id="{12621533-BC7F-4BD3-B10A-4A7358689C34}" type="datetime1">
              <a:rPr lang="en-US" altLang="en-US" smtClean="0"/>
              <a:pPr>
                <a:defRPr/>
              </a:pPr>
              <a:t>9/25/2014</a:t>
            </a:fld>
            <a:endParaRPr lang="en-US" altLang="en-US"/>
          </a:p>
        </p:txBody>
      </p:sp>
      <p:sp>
        <p:nvSpPr>
          <p:cNvPr id="45" name="Marcador de Posição do Rodapé 44"/>
          <p:cNvSpPr>
            <a:spLocks noGrp="1"/>
          </p:cNvSpPr>
          <p:nvPr>
            <p:ph type="ftr" sz="quarter" idx="11"/>
          </p:nvPr>
        </p:nvSpPr>
        <p:spPr/>
        <p:txBody>
          <a:bodyPr/>
          <a:lstStyle/>
          <a:p>
            <a:pPr>
              <a:defRPr/>
            </a:pPr>
            <a:r>
              <a:rPr lang="en-US" altLang="en-US" smtClean="0"/>
              <a:t>Carla Oliveira Henriques</a:t>
            </a:r>
            <a:endParaRPr lang="en-US" altLang="en-US"/>
          </a:p>
        </p:txBody>
      </p:sp>
      <p:sp>
        <p:nvSpPr>
          <p:cNvPr id="46" name="Marcador de Posição do Número do Diapositivo 45"/>
          <p:cNvSpPr>
            <a:spLocks noGrp="1"/>
          </p:cNvSpPr>
          <p:nvPr>
            <p:ph type="sldNum" sz="quarter" idx="12"/>
          </p:nvPr>
        </p:nvSpPr>
        <p:spPr/>
        <p:txBody>
          <a:bodyPr/>
          <a:lstStyle/>
          <a:p>
            <a:pPr>
              <a:defRPr/>
            </a:pPr>
            <a:fld id="{5F29ACAB-6DDC-4FA2-BE0B-EE21486B4240}" type="slidenum">
              <a:rPr lang="en-US" altLang="en-US" smtClean="0"/>
              <a:pPr>
                <a:defRPr/>
              </a:pPr>
              <a:t>44</a:t>
            </a:fld>
            <a:endParaRPr lang="en-US" altLang="en-US"/>
          </a:p>
        </p:txBody>
      </p:sp>
      <p:sp>
        <p:nvSpPr>
          <p:cNvPr id="16395" name="Rectangle 81"/>
          <p:cNvSpPr>
            <a:spLocks noChangeArrowheads="1"/>
          </p:cNvSpPr>
          <p:nvPr/>
        </p:nvSpPr>
        <p:spPr bwMode="auto">
          <a:xfrm>
            <a:off x="2857500" y="1866900"/>
            <a:ext cx="4714875" cy="276225"/>
          </a:xfrm>
          <a:prstGeom prst="rect">
            <a:avLst/>
          </a:prstGeom>
          <a:noFill/>
          <a:ln>
            <a:noFill/>
            <a:headEnd/>
            <a:tailEnd/>
          </a:ln>
        </p:spPr>
        <p:style>
          <a:lnRef idx="1">
            <a:schemeClr val="accent3"/>
          </a:lnRef>
          <a:fillRef idx="3">
            <a:schemeClr val="accent3"/>
          </a:fillRef>
          <a:effectRef idx="2">
            <a:schemeClr val="accent3"/>
          </a:effectRef>
          <a:fontRef idx="minor">
            <a:schemeClr val="lt1"/>
          </a:fontRef>
        </p:style>
        <p:txBody>
          <a:bodyPr lIns="36000" rIns="36000" anchor="ctr">
            <a:spAutoFit/>
          </a:bodyPr>
          <a:lstStyle/>
          <a:p>
            <a:pPr algn="ctr" eaLnBrk="0" hangingPunct="0">
              <a:defRPr/>
            </a:pPr>
            <a:r>
              <a:rPr lang="en-US" sz="1200" spc="-100" dirty="0">
                <a:solidFill>
                  <a:schemeClr val="tx1"/>
                </a:solidFill>
                <a:effectLst>
                  <a:outerShdw blurRad="38100" dist="38100" dir="2700000" algn="tl">
                    <a:srgbClr val="000000">
                      <a:alpha val="43137"/>
                    </a:srgbClr>
                  </a:outerShdw>
                </a:effectLst>
                <a:ea typeface="Calibri" pitchFamily="34" charset="0"/>
                <a:cs typeface="Times New Roman" pitchFamily="18" charset="0"/>
              </a:rPr>
              <a:t>A</a:t>
            </a:r>
            <a:r>
              <a:rPr lang="en-US" sz="1200" b="1" spc="-100" dirty="0">
                <a:solidFill>
                  <a:schemeClr val="tx1"/>
                </a:solidFill>
                <a:effectLst>
                  <a:outerShdw blurRad="38100" dist="38100" dir="2700000" algn="tl">
                    <a:srgbClr val="000000">
                      <a:alpha val="43137"/>
                    </a:srgbClr>
                  </a:outerShdw>
                </a:effectLst>
                <a:ea typeface="Calibri" pitchFamily="34" charset="0"/>
                <a:cs typeface="Times New Roman" pitchFamily="18" charset="0"/>
              </a:rPr>
              <a:t>x</a:t>
            </a:r>
            <a:r>
              <a:rPr lang="en-US" sz="1200" spc="-100" dirty="0">
                <a:solidFill>
                  <a:schemeClr val="tx1"/>
                </a:solidFill>
                <a:effectLst>
                  <a:outerShdw blurRad="38100" dist="38100" dir="2700000" algn="tl">
                    <a:srgbClr val="000000">
                      <a:alpha val="43137"/>
                    </a:srgbClr>
                  </a:outerShdw>
                </a:effectLst>
                <a:ea typeface="Calibri" pitchFamily="34" charset="0"/>
                <a:cs typeface="Times New Roman" pitchFamily="18" charset="0"/>
              </a:rPr>
              <a:t> + </a:t>
            </a:r>
            <a:r>
              <a:rPr lang="en-US" sz="1200" b="1" spc="-100" dirty="0" err="1">
                <a:solidFill>
                  <a:schemeClr val="tx1"/>
                </a:solidFill>
                <a:effectLst>
                  <a:outerShdw blurRad="38100" dist="38100" dir="2700000" algn="tl">
                    <a:srgbClr val="000000">
                      <a:alpha val="43137"/>
                    </a:srgbClr>
                  </a:outerShdw>
                </a:effectLst>
                <a:ea typeface="Calibri" pitchFamily="34" charset="0"/>
                <a:cs typeface="Times New Roman" pitchFamily="18" charset="0"/>
              </a:rPr>
              <a:t>cptf</a:t>
            </a:r>
            <a:r>
              <a:rPr lang="en-US" sz="1200" spc="-100" dirty="0">
                <a:solidFill>
                  <a:schemeClr val="tx1"/>
                </a:solidFill>
                <a:effectLst>
                  <a:outerShdw blurRad="38100" dist="38100" dir="2700000" algn="tl">
                    <a:srgbClr val="000000">
                      <a:alpha val="43137"/>
                    </a:srgbClr>
                  </a:outerShdw>
                </a:effectLst>
                <a:ea typeface="Calibri" pitchFamily="34" charset="0"/>
                <a:cs typeface="Times New Roman" pitchFamily="18" charset="0"/>
              </a:rPr>
              <a:t> + </a:t>
            </a:r>
            <a:r>
              <a:rPr lang="en-US" sz="1200" b="1" spc="-100" dirty="0" err="1">
                <a:solidFill>
                  <a:schemeClr val="tx1"/>
                </a:solidFill>
                <a:effectLst>
                  <a:outerShdw blurRad="38100" dist="38100" dir="2700000" algn="tl">
                    <a:srgbClr val="000000">
                      <a:alpha val="43137"/>
                    </a:srgbClr>
                  </a:outerShdw>
                </a:effectLst>
                <a:ea typeface="Calibri" pitchFamily="34" charset="0"/>
                <a:cs typeface="Times New Roman" pitchFamily="18" charset="0"/>
              </a:rPr>
              <a:t>csf</a:t>
            </a:r>
            <a:r>
              <a:rPr lang="en-US" sz="1200" b="1" spc="-100" dirty="0">
                <a:solidFill>
                  <a:schemeClr val="tx1"/>
                </a:solidFill>
                <a:effectLst>
                  <a:outerShdw blurRad="38100" dist="38100" dir="2700000" algn="tl">
                    <a:srgbClr val="000000">
                      <a:alpha val="43137"/>
                    </a:srgbClr>
                  </a:outerShdw>
                </a:effectLst>
                <a:ea typeface="Calibri" pitchFamily="34" charset="0"/>
                <a:cs typeface="Times New Roman" pitchFamily="18" charset="0"/>
              </a:rPr>
              <a:t> </a:t>
            </a:r>
            <a:r>
              <a:rPr lang="en-US" sz="1200" spc="-100" dirty="0">
                <a:solidFill>
                  <a:schemeClr val="tx1"/>
                </a:solidFill>
                <a:effectLst>
                  <a:outerShdw blurRad="38100" dist="38100" dir="2700000" algn="tl">
                    <a:srgbClr val="000000">
                      <a:alpha val="43137"/>
                    </a:srgbClr>
                  </a:outerShdw>
                </a:effectLst>
                <a:ea typeface="Calibri" pitchFamily="34" charset="0"/>
                <a:cs typeface="Times New Roman" pitchFamily="18" charset="0"/>
              </a:rPr>
              <a:t>+ </a:t>
            </a:r>
            <a:r>
              <a:rPr lang="en-US" sz="1200" b="1" spc="-100" dirty="0">
                <a:solidFill>
                  <a:schemeClr val="tx1"/>
                </a:solidFill>
                <a:effectLst>
                  <a:outerShdw blurRad="38100" dist="38100" dir="2700000" algn="tl">
                    <a:srgbClr val="000000">
                      <a:alpha val="43137"/>
                    </a:srgbClr>
                  </a:outerShdw>
                </a:effectLst>
                <a:ea typeface="Calibri" pitchFamily="34" charset="0"/>
                <a:cs typeface="Times New Roman" pitchFamily="18" charset="0"/>
              </a:rPr>
              <a:t>g + </a:t>
            </a:r>
            <a:r>
              <a:rPr lang="en-US" sz="1200" b="1" spc="-100" dirty="0" err="1">
                <a:solidFill>
                  <a:schemeClr val="tx1"/>
                </a:solidFill>
                <a:effectLst>
                  <a:outerShdw blurRad="38100" dist="38100" dir="2700000" algn="tl">
                    <a:srgbClr val="000000">
                      <a:alpha val="43137"/>
                    </a:srgbClr>
                  </a:outerShdw>
                </a:effectLst>
                <a:ea typeface="Calibri" pitchFamily="34" charset="0"/>
                <a:cs typeface="Times New Roman" pitchFamily="18" charset="0"/>
              </a:rPr>
              <a:t>fbcf</a:t>
            </a:r>
            <a:r>
              <a:rPr lang="en-US" sz="1200" b="1" spc="-100" dirty="0">
                <a:solidFill>
                  <a:schemeClr val="tx1"/>
                </a:solidFill>
                <a:effectLst>
                  <a:outerShdw blurRad="38100" dist="38100" dir="2700000" algn="tl">
                    <a:srgbClr val="000000">
                      <a:alpha val="43137"/>
                    </a:srgbClr>
                  </a:outerShdw>
                </a:effectLst>
                <a:ea typeface="Calibri" pitchFamily="34" charset="0"/>
                <a:cs typeface="Times New Roman" pitchFamily="18" charset="0"/>
              </a:rPr>
              <a:t>  + </a:t>
            </a:r>
            <a:r>
              <a:rPr lang="en-US" sz="1200" b="1" spc="-100" dirty="0" err="1">
                <a:solidFill>
                  <a:schemeClr val="tx1"/>
                </a:solidFill>
                <a:effectLst>
                  <a:outerShdw blurRad="38100" dist="38100" dir="2700000" algn="tl">
                    <a:srgbClr val="000000">
                      <a:alpha val="43137"/>
                    </a:srgbClr>
                  </a:outerShdw>
                </a:effectLst>
                <a:ea typeface="Calibri" pitchFamily="34" charset="0"/>
                <a:cs typeface="Times New Roman" pitchFamily="18" charset="0"/>
              </a:rPr>
              <a:t>acov</a:t>
            </a:r>
            <a:r>
              <a:rPr lang="en-US" sz="1200" spc="-100" dirty="0">
                <a:solidFill>
                  <a:schemeClr val="tx1"/>
                </a:solidFill>
                <a:effectLst>
                  <a:outerShdw blurRad="38100" dist="38100" dir="2700000" algn="tl">
                    <a:srgbClr val="000000">
                      <a:alpha val="43137"/>
                    </a:srgbClr>
                  </a:outerShdw>
                </a:effectLst>
                <a:ea typeface="Calibri" pitchFamily="34" charset="0"/>
                <a:cs typeface="Times New Roman" pitchFamily="18" charset="0"/>
              </a:rPr>
              <a:t> + (</a:t>
            </a:r>
            <a:r>
              <a:rPr lang="en-US" sz="1200" b="1" spc="-100" dirty="0" err="1">
                <a:solidFill>
                  <a:schemeClr val="tx1"/>
                </a:solidFill>
                <a:effectLst>
                  <a:outerShdw blurRad="38100" dist="38100" dir="2700000" algn="tl">
                    <a:srgbClr val="000000">
                      <a:alpha val="43137"/>
                    </a:srgbClr>
                  </a:outerShdw>
                </a:effectLst>
                <a:ea typeface="Calibri" pitchFamily="34" charset="0"/>
                <a:cs typeface="Times New Roman" pitchFamily="18" charset="0"/>
              </a:rPr>
              <a:t>sc</a:t>
            </a:r>
            <a:r>
              <a:rPr lang="en-US" sz="1200" b="1" spc="-100" baseline="30000" dirty="0">
                <a:solidFill>
                  <a:schemeClr val="tx1"/>
                </a:solidFill>
                <a:effectLst>
                  <a:outerShdw blurRad="38100" dist="38100" dir="2700000" algn="tl">
                    <a:srgbClr val="000000">
                      <a:alpha val="43137"/>
                    </a:srgbClr>
                  </a:outerShdw>
                </a:effectLst>
                <a:ea typeface="Calibri" pitchFamily="34" charset="0"/>
                <a:cs typeface="Times New Roman" pitchFamily="18" charset="0"/>
              </a:rPr>
              <a:t>+</a:t>
            </a:r>
            <a:r>
              <a:rPr lang="en-US" sz="1200" b="1" spc="-100" dirty="0">
                <a:solidFill>
                  <a:schemeClr val="tx1"/>
                </a:solidFill>
                <a:effectLst>
                  <a:outerShdw blurRad="38100" dist="38100" dir="2700000" algn="tl">
                    <a:srgbClr val="000000">
                      <a:alpha val="43137"/>
                    </a:srgbClr>
                  </a:outerShdw>
                </a:effectLst>
                <a:ea typeface="Calibri" pitchFamily="34" charset="0"/>
                <a:cs typeface="Times New Roman" pitchFamily="18" charset="0"/>
              </a:rPr>
              <a:t>  </a:t>
            </a:r>
            <a:r>
              <a:rPr lang="en-US" sz="1200" spc="-100" dirty="0">
                <a:solidFill>
                  <a:schemeClr val="tx1"/>
                </a:solidFill>
                <a:effectLst>
                  <a:outerShdw blurRad="38100" dist="38100" dir="2700000" algn="tl">
                    <a:srgbClr val="000000">
                      <a:alpha val="43137"/>
                    </a:srgbClr>
                  </a:outerShdw>
                </a:effectLst>
                <a:ea typeface="Calibri" pitchFamily="34" charset="0"/>
                <a:cs typeface="Times New Roman" pitchFamily="18" charset="0"/>
              </a:rPr>
              <a:t>– </a:t>
            </a:r>
            <a:r>
              <a:rPr lang="en-US" sz="1200" b="1" spc="-100" dirty="0">
                <a:solidFill>
                  <a:schemeClr val="tx1"/>
                </a:solidFill>
                <a:effectLst>
                  <a:outerShdw blurRad="38100" dist="38100" dir="2700000" algn="tl">
                    <a:srgbClr val="000000">
                      <a:alpha val="43137"/>
                    </a:srgbClr>
                  </a:outerShdw>
                </a:effectLst>
                <a:ea typeface="Calibri" pitchFamily="34" charset="0"/>
                <a:cs typeface="Times New Roman" pitchFamily="18" charset="0"/>
              </a:rPr>
              <a:t> </a:t>
            </a:r>
            <a:r>
              <a:rPr lang="en-US" sz="1200" b="1" spc="-100" dirty="0" err="1">
                <a:solidFill>
                  <a:schemeClr val="tx1"/>
                </a:solidFill>
                <a:effectLst>
                  <a:outerShdw blurRad="38100" dist="38100" dir="2700000" algn="tl">
                    <a:srgbClr val="000000">
                      <a:alpha val="43137"/>
                    </a:srgbClr>
                  </a:outerShdw>
                </a:effectLst>
                <a:ea typeface="Calibri" pitchFamily="34" charset="0"/>
                <a:cs typeface="Times New Roman" pitchFamily="18" charset="0"/>
              </a:rPr>
              <a:t>sc</a:t>
            </a:r>
            <a:r>
              <a:rPr lang="en-US" sz="1200" b="1" spc="-100" baseline="30000" dirty="0">
                <a:solidFill>
                  <a:schemeClr val="tx1"/>
                </a:solidFill>
                <a:effectLst>
                  <a:outerShdw blurRad="38100" dist="38100" dir="2700000" algn="tl">
                    <a:srgbClr val="000000">
                      <a:alpha val="43137"/>
                    </a:srgbClr>
                  </a:outerShdw>
                </a:effectLst>
                <a:ea typeface="Calibri" pitchFamily="34" charset="0"/>
                <a:cs typeface="Times New Roman" pitchFamily="18" charset="0"/>
              </a:rPr>
              <a:t>-</a:t>
            </a:r>
            <a:r>
              <a:rPr lang="en-US" sz="1200" spc="-100" dirty="0">
                <a:solidFill>
                  <a:schemeClr val="tx1"/>
                </a:solidFill>
                <a:effectLst>
                  <a:outerShdw blurRad="38100" dist="38100" dir="2700000" algn="tl">
                    <a:srgbClr val="000000">
                      <a:alpha val="43137"/>
                    </a:srgbClr>
                  </a:outerShdw>
                </a:effectLst>
                <a:ea typeface="Calibri" pitchFamily="34" charset="0"/>
                <a:cs typeface="Times New Roman" pitchFamily="18" charset="0"/>
              </a:rPr>
              <a:t>) + </a:t>
            </a:r>
            <a:r>
              <a:rPr lang="en-US" sz="1200" b="1" spc="-100" dirty="0" err="1">
                <a:solidFill>
                  <a:schemeClr val="tx1"/>
                </a:solidFill>
                <a:effectLst>
                  <a:outerShdw blurRad="38100" dist="38100" dir="2700000" algn="tl">
                    <a:srgbClr val="000000">
                      <a:alpha val="43137"/>
                    </a:srgbClr>
                  </a:outerShdw>
                </a:effectLst>
                <a:ea typeface="Calibri" pitchFamily="34" charset="0"/>
                <a:cs typeface="Times New Roman" pitchFamily="18" charset="0"/>
              </a:rPr>
              <a:t>expb</a:t>
            </a:r>
            <a:r>
              <a:rPr lang="en-US" sz="1200" b="1" spc="-100" dirty="0">
                <a:solidFill>
                  <a:schemeClr val="tx1"/>
                </a:solidFill>
                <a:effectLst>
                  <a:outerShdw blurRad="38100" dist="38100" dir="2700000" algn="tl">
                    <a:srgbClr val="000000">
                      <a:alpha val="43137"/>
                    </a:srgbClr>
                  </a:outerShdw>
                </a:effectLst>
                <a:ea typeface="Calibri" pitchFamily="34" charset="0"/>
                <a:cs typeface="Times New Roman" pitchFamily="18" charset="0"/>
              </a:rPr>
              <a:t> </a:t>
            </a:r>
            <a:r>
              <a:rPr lang="en-US" sz="1200" spc="-100" dirty="0">
                <a:solidFill>
                  <a:schemeClr val="tx1"/>
                </a:solidFill>
                <a:effectLst>
                  <a:outerShdw blurRad="38100" dist="38100" dir="2700000" algn="tl">
                    <a:srgbClr val="000000">
                      <a:alpha val="43137"/>
                    </a:srgbClr>
                  </a:outerShdw>
                </a:effectLst>
                <a:ea typeface="Calibri" pitchFamily="34" charset="0"/>
                <a:cs typeface="Times New Roman" pitchFamily="18" charset="0"/>
                <a:sym typeface="Symbol" pitchFamily="18" charset="2"/>
              </a:rPr>
              <a:t></a:t>
            </a:r>
            <a:r>
              <a:rPr lang="en-US" sz="1200" b="1" spc="-100" dirty="0">
                <a:solidFill>
                  <a:schemeClr val="tx1"/>
                </a:solidFill>
                <a:effectLst>
                  <a:outerShdw blurRad="38100" dist="38100" dir="2700000" algn="tl">
                    <a:srgbClr val="000000">
                      <a:alpha val="43137"/>
                    </a:srgbClr>
                  </a:outerShdw>
                </a:effectLst>
                <a:ea typeface="Calibri" pitchFamily="34" charset="0"/>
                <a:cs typeface="Times New Roman" pitchFamily="18" charset="0"/>
              </a:rPr>
              <a:t> x</a:t>
            </a:r>
            <a:r>
              <a:rPr lang="en-US" sz="1200" spc="-100" dirty="0">
                <a:solidFill>
                  <a:schemeClr val="tx1"/>
                </a:solidFill>
                <a:effectLst>
                  <a:outerShdw blurRad="38100" dist="38100" dir="2700000" algn="tl">
                    <a:srgbClr val="000000">
                      <a:alpha val="43137"/>
                    </a:srgbClr>
                  </a:outerShdw>
                </a:effectLst>
                <a:ea typeface="Calibri" pitchFamily="34" charset="0"/>
                <a:cs typeface="Times New Roman" pitchFamily="18" charset="0"/>
                <a:sym typeface="Symbol" pitchFamily="18" charset="2"/>
              </a:rPr>
              <a:t> + </a:t>
            </a:r>
            <a:r>
              <a:rPr lang="en-US" sz="1200" b="1" spc="-100" dirty="0" err="1">
                <a:solidFill>
                  <a:schemeClr val="tx1"/>
                </a:solidFill>
                <a:effectLst>
                  <a:outerShdw blurRad="38100" dist="38100" dir="2700000" algn="tl">
                    <a:srgbClr val="000000">
                      <a:alpha val="43137"/>
                    </a:srgbClr>
                  </a:outerShdw>
                </a:effectLst>
                <a:ea typeface="Calibri" pitchFamily="34" charset="0"/>
                <a:cs typeface="Times New Roman" pitchFamily="18" charset="0"/>
                <a:sym typeface="Symbol" pitchFamily="18" charset="2"/>
              </a:rPr>
              <a:t>imp</a:t>
            </a:r>
            <a:r>
              <a:rPr lang="en-US" sz="1200" spc="-100" baseline="30000" dirty="0" err="1">
                <a:solidFill>
                  <a:schemeClr val="tx1"/>
                </a:solidFill>
                <a:effectLst>
                  <a:outerShdw blurRad="38100" dist="38100" dir="2700000" algn="tl">
                    <a:srgbClr val="000000">
                      <a:alpha val="43137"/>
                    </a:srgbClr>
                  </a:outerShdw>
                </a:effectLst>
                <a:ea typeface="Calibri" pitchFamily="34" charset="0"/>
                <a:cs typeface="Times New Roman" pitchFamily="18" charset="0"/>
                <a:sym typeface="Symbol" pitchFamily="18" charset="2"/>
              </a:rPr>
              <a:t>c</a:t>
            </a:r>
            <a:r>
              <a:rPr lang="en-US" sz="1200" spc="-100" dirty="0">
                <a:solidFill>
                  <a:schemeClr val="tx1"/>
                </a:solidFill>
                <a:effectLst>
                  <a:outerShdw blurRad="38100" dist="38100" dir="2700000" algn="tl">
                    <a:srgbClr val="000000">
                      <a:alpha val="43137"/>
                    </a:srgbClr>
                  </a:outerShdw>
                </a:effectLst>
                <a:ea typeface="Calibri" pitchFamily="34" charset="0"/>
                <a:cs typeface="Times New Roman" pitchFamily="18" charset="0"/>
                <a:sym typeface="Symbol" pitchFamily="18" charset="2"/>
              </a:rPr>
              <a:t>    </a:t>
            </a:r>
          </a:p>
        </p:txBody>
      </p:sp>
      <p:sp>
        <p:nvSpPr>
          <p:cNvPr id="78" name="Rectângulo 77"/>
          <p:cNvSpPr/>
          <p:nvPr/>
        </p:nvSpPr>
        <p:spPr>
          <a:xfrm>
            <a:off x="2970343" y="3003053"/>
            <a:ext cx="1205266" cy="307777"/>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none">
            <a:spAutoFit/>
          </a:bodyPr>
          <a:lstStyle/>
          <a:p>
            <a:pPr algn="ctr">
              <a:defRPr/>
            </a:pPr>
            <a:r>
              <a:rPr lang="en-US" sz="1400">
                <a:solidFill>
                  <a:schemeClr val="tx1"/>
                </a:solidFill>
                <a:effectLst>
                  <a:outerShdw blurRad="38100" dist="38100" dir="2700000" algn="tl">
                    <a:srgbClr val="000000">
                      <a:alpha val="43137"/>
                    </a:srgbClr>
                  </a:outerShdw>
                </a:effectLst>
                <a:cs typeface="Times New Roman" pitchFamily="18" charset="0"/>
              </a:rPr>
              <a:t>=  </a:t>
            </a:r>
            <a:r>
              <a:rPr lang="en-US" sz="1400">
                <a:solidFill>
                  <a:schemeClr val="tx1"/>
                </a:solidFill>
                <a:effectLst>
                  <a:outerShdw blurRad="38100" dist="38100" dir="2700000" algn="tl">
                    <a:srgbClr val="000000">
                      <a:alpha val="43137"/>
                    </a:srgbClr>
                  </a:outerShdw>
                </a:effectLst>
                <a:cs typeface="Times New Roman" pitchFamily="18" charset="0"/>
                <a:sym typeface="Symbol"/>
              </a:rPr>
              <a:t></a:t>
            </a:r>
            <a:r>
              <a:rPr lang="en-US" sz="1400" baseline="-25000">
                <a:solidFill>
                  <a:schemeClr val="tx1"/>
                </a:solidFill>
                <a:effectLst>
                  <a:outerShdw blurRad="38100" dist="38100" dir="2700000" algn="tl">
                    <a:srgbClr val="000000">
                      <a:alpha val="43137"/>
                    </a:srgbClr>
                  </a:outerShdw>
                </a:effectLst>
                <a:cs typeface="Times New Roman" pitchFamily="18" charset="0"/>
              </a:rPr>
              <a:t>0</a:t>
            </a:r>
            <a:r>
              <a:rPr lang="en-US" sz="1400">
                <a:solidFill>
                  <a:schemeClr val="tx1"/>
                </a:solidFill>
                <a:effectLst>
                  <a:outerShdw blurRad="38100" dist="38100" dir="2700000" algn="tl">
                    <a:srgbClr val="000000">
                      <a:alpha val="43137"/>
                    </a:srgbClr>
                  </a:outerShdw>
                </a:effectLst>
                <a:cs typeface="Times New Roman" pitchFamily="18" charset="0"/>
              </a:rPr>
              <a:t> + </a:t>
            </a:r>
            <a:r>
              <a:rPr lang="en-US" sz="1400">
                <a:solidFill>
                  <a:schemeClr val="tx1"/>
                </a:solidFill>
                <a:effectLst>
                  <a:outerShdw blurRad="38100" dist="38100" dir="2700000" algn="tl">
                    <a:srgbClr val="000000">
                      <a:alpha val="43137"/>
                    </a:srgbClr>
                  </a:outerShdw>
                </a:effectLst>
                <a:cs typeface="Times New Roman" pitchFamily="18" charset="0"/>
                <a:sym typeface="Symbol"/>
              </a:rPr>
              <a:t></a:t>
            </a:r>
            <a:r>
              <a:rPr lang="en-US" sz="1400" baseline="-25000">
                <a:solidFill>
                  <a:schemeClr val="tx1"/>
                </a:solidFill>
                <a:effectLst>
                  <a:outerShdw blurRad="38100" dist="38100" dir="2700000" algn="tl">
                    <a:srgbClr val="000000">
                      <a:alpha val="43137"/>
                    </a:srgbClr>
                  </a:outerShdw>
                </a:effectLst>
                <a:cs typeface="Times New Roman" pitchFamily="18" charset="0"/>
              </a:rPr>
              <a:t>1</a:t>
            </a:r>
            <a:r>
              <a:rPr lang="en-US" sz="1400">
                <a:solidFill>
                  <a:schemeClr val="tx1"/>
                </a:solidFill>
                <a:effectLst>
                  <a:outerShdw blurRad="38100" dist="38100" dir="2700000" algn="tl">
                    <a:srgbClr val="000000">
                      <a:alpha val="43137"/>
                    </a:srgbClr>
                  </a:outerShdw>
                </a:effectLst>
                <a:cs typeface="Times New Roman" pitchFamily="18" charset="0"/>
              </a:rPr>
              <a:t> (yd )</a:t>
            </a:r>
          </a:p>
        </p:txBody>
      </p:sp>
      <p:sp>
        <p:nvSpPr>
          <p:cNvPr id="82" name="Rectângulo 81"/>
          <p:cNvSpPr/>
          <p:nvPr/>
        </p:nvSpPr>
        <p:spPr>
          <a:xfrm>
            <a:off x="2125559" y="4429125"/>
            <a:ext cx="3186320" cy="307777"/>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none">
            <a:spAutoFit/>
          </a:bodyPr>
          <a:lstStyle/>
          <a:p>
            <a:pPr algn="ctr">
              <a:spcBef>
                <a:spcPts val="0"/>
              </a:spcBef>
              <a:spcAft>
                <a:spcPts val="0"/>
              </a:spcAft>
              <a:defRPr/>
            </a:pPr>
            <a:r>
              <a:rPr lang="en-US" sz="1400" dirty="0" err="1">
                <a:solidFill>
                  <a:schemeClr val="tx1"/>
                </a:solidFill>
                <a:effectLst>
                  <a:outerShdw blurRad="38100" dist="38100" dir="2700000" algn="tl">
                    <a:srgbClr val="000000">
                      <a:alpha val="43137"/>
                    </a:srgbClr>
                  </a:outerShdw>
                </a:effectLst>
                <a:cs typeface="Times New Roman"/>
              </a:rPr>
              <a:t>prc</a:t>
            </a:r>
            <a:r>
              <a:rPr lang="en-US" sz="1400" dirty="0">
                <a:solidFill>
                  <a:schemeClr val="tx1"/>
                </a:solidFill>
                <a:effectLst>
                  <a:outerShdw blurRad="38100" dist="38100" dir="2700000" algn="tl">
                    <a:srgbClr val="000000">
                      <a:alpha val="43137"/>
                    </a:srgbClr>
                  </a:outerShdw>
                </a:effectLst>
                <a:cs typeface="Times New Roman"/>
              </a:rPr>
              <a:t> + g + </a:t>
            </a:r>
            <a:r>
              <a:rPr lang="en-US" sz="1400" dirty="0" err="1">
                <a:solidFill>
                  <a:schemeClr val="tx1"/>
                </a:solidFill>
                <a:effectLst>
                  <a:outerShdw blurRad="38100" dist="38100" dir="2700000" algn="tl">
                    <a:srgbClr val="000000">
                      <a:alpha val="43137"/>
                    </a:srgbClr>
                  </a:outerShdw>
                </a:effectLst>
                <a:cs typeface="Times New Roman"/>
              </a:rPr>
              <a:t>gfcf</a:t>
            </a:r>
            <a:r>
              <a:rPr lang="en-US" sz="1400" dirty="0">
                <a:solidFill>
                  <a:schemeClr val="tx1"/>
                </a:solidFill>
                <a:effectLst>
                  <a:outerShdw blurRad="38100" dist="38100" dir="2700000" algn="tl">
                    <a:srgbClr val="000000">
                      <a:alpha val="43137"/>
                    </a:srgbClr>
                  </a:outerShdw>
                </a:effectLst>
                <a:cs typeface="Times New Roman"/>
              </a:rPr>
              <a:t> + </a:t>
            </a:r>
            <a:r>
              <a:rPr lang="en-US" sz="1400" dirty="0" err="1">
                <a:solidFill>
                  <a:schemeClr val="tx1"/>
                </a:solidFill>
                <a:effectLst>
                  <a:outerShdw blurRad="38100" dist="38100" dir="2700000" algn="tl">
                    <a:srgbClr val="000000">
                      <a:alpha val="43137"/>
                    </a:srgbClr>
                  </a:outerShdw>
                </a:effectLst>
                <a:cs typeface="Times New Roman"/>
              </a:rPr>
              <a:t>sc</a:t>
            </a:r>
            <a:r>
              <a:rPr lang="en-US" sz="1400" dirty="0">
                <a:solidFill>
                  <a:schemeClr val="tx1"/>
                </a:solidFill>
                <a:effectLst>
                  <a:outerShdw blurRad="38100" dist="38100" dir="2700000" algn="tl">
                    <a:srgbClr val="000000">
                      <a:alpha val="43137"/>
                    </a:srgbClr>
                  </a:outerShdw>
                </a:effectLst>
                <a:cs typeface="Times New Roman"/>
              </a:rPr>
              <a:t> + </a:t>
            </a:r>
            <a:r>
              <a:rPr lang="en-US" sz="1400" dirty="0" err="1">
                <a:solidFill>
                  <a:schemeClr val="tx1"/>
                </a:solidFill>
                <a:effectLst>
                  <a:outerShdw blurRad="38100" dist="38100" dir="2700000" algn="tl">
                    <a:srgbClr val="000000">
                      <a:alpha val="43137"/>
                    </a:srgbClr>
                  </a:outerShdw>
                </a:effectLst>
                <a:cs typeface="Times New Roman"/>
              </a:rPr>
              <a:t>acov</a:t>
            </a:r>
            <a:r>
              <a:rPr lang="en-US" sz="1400" dirty="0">
                <a:solidFill>
                  <a:schemeClr val="tx1"/>
                </a:solidFill>
                <a:effectLst>
                  <a:outerShdw blurRad="38100" dist="38100" dir="2700000" algn="tl">
                    <a:srgbClr val="000000">
                      <a:alpha val="43137"/>
                    </a:srgbClr>
                  </a:outerShdw>
                </a:effectLst>
                <a:cs typeface="Times New Roman"/>
              </a:rPr>
              <a:t> + </a:t>
            </a:r>
            <a:r>
              <a:rPr lang="en-US" sz="1400" dirty="0" err="1">
                <a:solidFill>
                  <a:schemeClr val="tx1"/>
                </a:solidFill>
                <a:effectLst>
                  <a:outerShdw blurRad="38100" dist="38100" dir="2700000" algn="tl">
                    <a:srgbClr val="000000">
                      <a:alpha val="43137"/>
                    </a:srgbClr>
                  </a:outerShdw>
                </a:effectLst>
                <a:cs typeface="Times New Roman"/>
              </a:rPr>
              <a:t>expfob</a:t>
            </a:r>
            <a:r>
              <a:rPr lang="en-US" sz="1400" dirty="0">
                <a:solidFill>
                  <a:schemeClr val="tx1"/>
                </a:solidFill>
                <a:effectLst>
                  <a:outerShdw blurRad="38100" dist="38100" dir="2700000" algn="tl">
                    <a:srgbClr val="000000">
                      <a:alpha val="43137"/>
                    </a:srgbClr>
                  </a:outerShdw>
                </a:effectLst>
                <a:cs typeface="Times New Roman"/>
              </a:rPr>
              <a:t> –  </a:t>
            </a:r>
            <a:r>
              <a:rPr lang="en-US" sz="1400" dirty="0" err="1">
                <a:solidFill>
                  <a:schemeClr val="tx1"/>
                </a:solidFill>
                <a:effectLst>
                  <a:outerShdw blurRad="38100" dist="38100" dir="2700000" algn="tl">
                    <a:srgbClr val="000000">
                      <a:alpha val="43137"/>
                    </a:srgbClr>
                  </a:outerShdw>
                </a:effectLst>
                <a:cs typeface="Times New Roman"/>
              </a:rPr>
              <a:t>mfob</a:t>
            </a:r>
            <a:endParaRPr lang="en-US" sz="1400" dirty="0">
              <a:solidFill>
                <a:schemeClr val="tx1"/>
              </a:solidFill>
              <a:effectLst>
                <a:outerShdw blurRad="38100" dist="38100" dir="2700000" algn="tl">
                  <a:srgbClr val="000000">
                    <a:alpha val="43137"/>
                  </a:srgbClr>
                </a:outerShdw>
              </a:effectLst>
            </a:endParaRPr>
          </a:p>
        </p:txBody>
      </p:sp>
      <p:sp>
        <p:nvSpPr>
          <p:cNvPr id="83" name="Rectângulo 82"/>
          <p:cNvSpPr/>
          <p:nvPr/>
        </p:nvSpPr>
        <p:spPr>
          <a:xfrm>
            <a:off x="2820988" y="4764088"/>
            <a:ext cx="1402692" cy="307777"/>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none">
            <a:spAutoFit/>
          </a:bodyPr>
          <a:lstStyle/>
          <a:p>
            <a:pPr>
              <a:defRPr/>
            </a:pPr>
            <a:r>
              <a:rPr lang="en-US" sz="1400" dirty="0" err="1">
                <a:solidFill>
                  <a:schemeClr val="tx1"/>
                </a:solidFill>
                <a:cs typeface="Times New Roman" pitchFamily="18" charset="0"/>
              </a:rPr>
              <a:t>gdp</a:t>
            </a:r>
            <a:r>
              <a:rPr lang="en-US" sz="1400" baseline="-25000" dirty="0" err="1">
                <a:solidFill>
                  <a:schemeClr val="tx1"/>
                </a:solidFill>
                <a:cs typeface="Times New Roman" pitchFamily="18" charset="0"/>
              </a:rPr>
              <a:t>prod</a:t>
            </a:r>
            <a:r>
              <a:rPr lang="en-US" sz="1400" dirty="0">
                <a:solidFill>
                  <a:schemeClr val="tx1"/>
                </a:solidFill>
                <a:cs typeface="Times New Roman" pitchFamily="18" charset="0"/>
              </a:rPr>
              <a:t> = </a:t>
            </a:r>
            <a:r>
              <a:rPr lang="en-US" sz="1400" dirty="0" err="1">
                <a:solidFill>
                  <a:schemeClr val="tx1"/>
                </a:solidFill>
                <a:cs typeface="Times New Roman" pitchFamily="18" charset="0"/>
              </a:rPr>
              <a:t>gav</a:t>
            </a:r>
            <a:r>
              <a:rPr lang="en-US" sz="1400" dirty="0">
                <a:solidFill>
                  <a:schemeClr val="tx1"/>
                </a:solidFill>
                <a:cs typeface="Times New Roman" pitchFamily="18" charset="0"/>
              </a:rPr>
              <a:t> + </a:t>
            </a:r>
            <a:r>
              <a:rPr lang="en-US" sz="1400" dirty="0" err="1">
                <a:solidFill>
                  <a:schemeClr val="tx1"/>
                </a:solidFill>
                <a:cs typeface="Times New Roman" pitchFamily="18" charset="0"/>
              </a:rPr>
              <a:t>ts</a:t>
            </a:r>
            <a:endParaRPr lang="en-US" sz="1400" dirty="0">
              <a:solidFill>
                <a:schemeClr val="tx1"/>
              </a:solidFill>
              <a:cs typeface="Times New Roman" pitchFamily="18" charset="0"/>
            </a:endParaRPr>
          </a:p>
        </p:txBody>
      </p:sp>
      <p:sp>
        <p:nvSpPr>
          <p:cNvPr id="86" name="Chaveta à esquerda 85"/>
          <p:cNvSpPr/>
          <p:nvPr/>
        </p:nvSpPr>
        <p:spPr>
          <a:xfrm>
            <a:off x="1928813" y="4500563"/>
            <a:ext cx="71437" cy="500062"/>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Tree>
    <p:extLst>
      <p:ext uri="{BB962C8B-B14F-4D97-AF65-F5344CB8AC3E}">
        <p14:creationId xmlns:p14="http://schemas.microsoft.com/office/powerpoint/2010/main" val="36413909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82"/>
                                        </p:tgtEl>
                                        <p:attrNameLst>
                                          <p:attrName>style.visibility</p:attrName>
                                        </p:attrNameLst>
                                      </p:cBhvr>
                                      <p:to>
                                        <p:strVal val="visible"/>
                                      </p:to>
                                    </p:set>
                                    <p:anim calcmode="lin" valueType="num">
                                      <p:cBhvr additive="base">
                                        <p:cTn id="7" dur="500" fill="hold"/>
                                        <p:tgtEl>
                                          <p:spTgt spid="82"/>
                                        </p:tgtEl>
                                        <p:attrNameLst>
                                          <p:attrName>ppt_x</p:attrName>
                                        </p:attrNameLst>
                                      </p:cBhvr>
                                      <p:tavLst>
                                        <p:tav tm="0">
                                          <p:val>
                                            <p:strVal val="0-#ppt_w/2"/>
                                          </p:val>
                                        </p:tav>
                                        <p:tav tm="100000">
                                          <p:val>
                                            <p:strVal val="#ppt_x"/>
                                          </p:val>
                                        </p:tav>
                                      </p:tavLst>
                                    </p:anim>
                                    <p:anim calcmode="lin" valueType="num">
                                      <p:cBhvr additive="base">
                                        <p:cTn id="8" dur="500" fill="hold"/>
                                        <p:tgtEl>
                                          <p:spTgt spid="82"/>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83"/>
                                        </p:tgtEl>
                                        <p:attrNameLst>
                                          <p:attrName>style.visibility</p:attrName>
                                        </p:attrNameLst>
                                      </p:cBhvr>
                                      <p:to>
                                        <p:strVal val="visible"/>
                                      </p:to>
                                    </p:set>
                                    <p:anim calcmode="lin" valueType="num">
                                      <p:cBhvr additive="base">
                                        <p:cTn id="11" dur="500" fill="hold"/>
                                        <p:tgtEl>
                                          <p:spTgt spid="83"/>
                                        </p:tgtEl>
                                        <p:attrNameLst>
                                          <p:attrName>ppt_x</p:attrName>
                                        </p:attrNameLst>
                                      </p:cBhvr>
                                      <p:tavLst>
                                        <p:tav tm="0">
                                          <p:val>
                                            <p:strVal val="0-#ppt_w/2"/>
                                          </p:val>
                                        </p:tav>
                                        <p:tav tm="100000">
                                          <p:val>
                                            <p:strVal val="#ppt_x"/>
                                          </p:val>
                                        </p:tav>
                                      </p:tavLst>
                                    </p:anim>
                                    <p:anim calcmode="lin" valueType="num">
                                      <p:cBhvr additive="base">
                                        <p:cTn id="12" dur="500" fill="hold"/>
                                        <p:tgtEl>
                                          <p:spTgt spid="83"/>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86"/>
                                        </p:tgtEl>
                                        <p:attrNameLst>
                                          <p:attrName>style.visibility</p:attrName>
                                        </p:attrNameLst>
                                      </p:cBhvr>
                                      <p:to>
                                        <p:strVal val="visible"/>
                                      </p:to>
                                    </p:set>
                                    <p:anim calcmode="lin" valueType="num">
                                      <p:cBhvr additive="base">
                                        <p:cTn id="15" dur="500" fill="hold"/>
                                        <p:tgtEl>
                                          <p:spTgt spid="86"/>
                                        </p:tgtEl>
                                        <p:attrNameLst>
                                          <p:attrName>ppt_x</p:attrName>
                                        </p:attrNameLst>
                                      </p:cBhvr>
                                      <p:tavLst>
                                        <p:tav tm="0">
                                          <p:val>
                                            <p:strVal val="0-#ppt_w/2"/>
                                          </p:val>
                                        </p:tav>
                                        <p:tav tm="100000">
                                          <p:val>
                                            <p:strVal val="#ppt_x"/>
                                          </p:val>
                                        </p:tav>
                                      </p:tavLst>
                                    </p:anim>
                                    <p:anim calcmode="lin" valueType="num">
                                      <p:cBhvr additive="base">
                                        <p:cTn id="16" dur="500" fill="hold"/>
                                        <p:tgtEl>
                                          <p:spTgt spid="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p:bldP spid="83" grpId="0"/>
      <p:bldP spid="8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val 19"/>
          <p:cNvSpPr/>
          <p:nvPr/>
        </p:nvSpPr>
        <p:spPr>
          <a:xfrm>
            <a:off x="285750" y="2571750"/>
            <a:ext cx="8358188" cy="3571875"/>
          </a:xfrm>
          <a:prstGeom prst="ellipse">
            <a:avLst/>
          </a:prstGeom>
          <a:solidFill>
            <a:schemeClr val="accent2">
              <a:lumMod val="60000"/>
              <a:lumOff val="40000"/>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411" name="Marcador de Posição de Conteúdo 2"/>
          <p:cNvSpPr>
            <a:spLocks noGrp="1"/>
          </p:cNvSpPr>
          <p:nvPr>
            <p:ph idx="1"/>
          </p:nvPr>
        </p:nvSpPr>
        <p:spPr>
          <a:xfrm>
            <a:off x="357188" y="1285875"/>
            <a:ext cx="8229600" cy="4530725"/>
          </a:xfrm>
        </p:spPr>
        <p:txBody>
          <a:bodyPr/>
          <a:lstStyle/>
          <a:p>
            <a:pPr>
              <a:defRPr/>
            </a:pPr>
            <a:r>
              <a:rPr lang="en-US" sz="1800" b="1" dirty="0" smtClean="0"/>
              <a:t>Constraints</a:t>
            </a:r>
          </a:p>
          <a:p>
            <a:pPr>
              <a:defRPr/>
            </a:pPr>
            <a:endParaRPr lang="en-US" sz="1600" dirty="0" smtClean="0"/>
          </a:p>
          <a:p>
            <a:pPr lvl="1">
              <a:defRPr/>
            </a:pPr>
            <a:r>
              <a:rPr lang="en-US" sz="1400" dirty="0" smtClean="0"/>
              <a:t>Defining constraints –  Upper/Lower bounded</a:t>
            </a:r>
          </a:p>
          <a:p>
            <a:pPr lvl="1">
              <a:defRPr/>
            </a:pPr>
            <a:endParaRPr lang="en-US" sz="1400" dirty="0" smtClean="0"/>
          </a:p>
          <a:p>
            <a:pPr lvl="1">
              <a:defRPr/>
            </a:pPr>
            <a:r>
              <a:rPr lang="en-US" sz="1400" dirty="0" smtClean="0"/>
              <a:t>Current prices</a:t>
            </a:r>
          </a:p>
          <a:p>
            <a:pPr lvl="1">
              <a:defRPr/>
            </a:pPr>
            <a:endParaRPr lang="en-US" sz="1400" dirty="0" smtClean="0"/>
          </a:p>
          <a:p>
            <a:pPr lvl="2">
              <a:defRPr/>
            </a:pPr>
            <a:endParaRPr lang="en-US" sz="1400" dirty="0" smtClean="0"/>
          </a:p>
          <a:p>
            <a:pPr lvl="2">
              <a:defRPr/>
            </a:pPr>
            <a:r>
              <a:rPr lang="en-US" sz="1400" dirty="0" smtClean="0"/>
              <a:t>GDP  = </a:t>
            </a:r>
            <a:r>
              <a:rPr lang="en-US" sz="1400" dirty="0" smtClean="0">
                <a:effectLst>
                  <a:outerShdw blurRad="38100" dist="38100" dir="2700000" algn="tl">
                    <a:srgbClr val="000000">
                      <a:alpha val="43137"/>
                    </a:srgbClr>
                  </a:outerShdw>
                </a:effectLst>
              </a:rPr>
              <a:t> </a:t>
            </a:r>
            <a:r>
              <a:rPr lang="en-US" sz="1400" dirty="0" smtClean="0">
                <a:effectLst>
                  <a:outerShdw blurRad="38100" dist="38100" dir="2700000" algn="tl">
                    <a:srgbClr val="000000">
                      <a:alpha val="43137"/>
                    </a:srgbClr>
                  </a:outerShdw>
                </a:effectLst>
                <a:cs typeface="Times New Roman" pitchFamily="18" charset="0"/>
              </a:rPr>
              <a:t>(</a:t>
            </a:r>
            <a:r>
              <a:rPr lang="en-US" sz="1400" dirty="0" err="1" smtClean="0">
                <a:effectLst>
                  <a:outerShdw blurRad="38100" dist="38100" dir="2700000" algn="tl">
                    <a:srgbClr val="000000">
                      <a:alpha val="43137"/>
                    </a:srgbClr>
                  </a:outerShdw>
                </a:effectLst>
                <a:cs typeface="Times New Roman" pitchFamily="18" charset="0"/>
              </a:rPr>
              <a:t>prc</a:t>
            </a:r>
            <a:r>
              <a:rPr lang="en-US" sz="1400" dirty="0" smtClean="0">
                <a:effectLst>
                  <a:outerShdw blurRad="38100" dist="38100" dir="2700000" algn="tl">
                    <a:srgbClr val="000000">
                      <a:alpha val="43137"/>
                    </a:srgbClr>
                  </a:outerShdw>
                </a:effectLst>
                <a:cs typeface="Times New Roman" pitchFamily="18" charset="0"/>
              </a:rPr>
              <a:t>) (</a:t>
            </a:r>
            <a:r>
              <a:rPr lang="en-US" sz="1400" dirty="0" err="1" smtClean="0">
                <a:effectLst>
                  <a:outerShdw blurRad="38100" dist="38100" dir="2700000" algn="tl">
                    <a:srgbClr val="000000">
                      <a:alpha val="43137"/>
                    </a:srgbClr>
                  </a:outerShdw>
                </a:effectLst>
                <a:cs typeface="Times New Roman" pitchFamily="18" charset="0"/>
              </a:rPr>
              <a:t>prcp</a:t>
            </a:r>
            <a:r>
              <a:rPr lang="en-US" sz="1400" dirty="0" smtClean="0">
                <a:effectLst>
                  <a:outerShdw blurRad="38100" dist="38100" dir="2700000" algn="tl">
                    <a:srgbClr val="000000">
                      <a:alpha val="43137"/>
                    </a:srgbClr>
                  </a:outerShdw>
                </a:effectLst>
                <a:cs typeface="Times New Roman" pitchFamily="18" charset="0"/>
              </a:rPr>
              <a:t>) + </a:t>
            </a:r>
            <a:r>
              <a:rPr lang="en-US" sz="1400" dirty="0" err="1" smtClean="0">
                <a:effectLst>
                  <a:outerShdw blurRad="38100" dist="38100" dir="2700000" algn="tl">
                    <a:srgbClr val="000000">
                      <a:alpha val="43137"/>
                    </a:srgbClr>
                  </a:outerShdw>
                </a:effectLst>
                <a:cs typeface="Times New Roman" pitchFamily="18" charset="0"/>
              </a:rPr>
              <a:t>gcurr</a:t>
            </a:r>
            <a:r>
              <a:rPr lang="en-US" sz="1400" dirty="0" smtClean="0">
                <a:effectLst>
                  <a:outerShdw blurRad="38100" dist="38100" dir="2700000" algn="tl">
                    <a:srgbClr val="000000">
                      <a:alpha val="43137"/>
                    </a:srgbClr>
                  </a:outerShdw>
                </a:effectLst>
                <a:cs typeface="Times New Roman" pitchFamily="18" charset="0"/>
              </a:rPr>
              <a:t> + </a:t>
            </a:r>
            <a:r>
              <a:rPr lang="en-US" sz="1400" dirty="0" err="1" smtClean="0">
                <a:effectLst>
                  <a:outerShdw blurRad="38100" dist="38100" dir="2700000" algn="tl">
                    <a:srgbClr val="000000">
                      <a:alpha val="43137"/>
                    </a:srgbClr>
                  </a:outerShdw>
                </a:effectLst>
                <a:cs typeface="Times New Roman" pitchFamily="18" charset="0"/>
              </a:rPr>
              <a:t>gfcfcurr</a:t>
            </a:r>
            <a:r>
              <a:rPr lang="en-US" sz="1400" dirty="0" smtClean="0">
                <a:effectLst>
                  <a:outerShdw blurRad="38100" dist="38100" dir="2700000" algn="tl">
                    <a:srgbClr val="000000">
                      <a:alpha val="43137"/>
                    </a:srgbClr>
                  </a:outerShdw>
                </a:effectLst>
                <a:cs typeface="Times New Roman" pitchFamily="18" charset="0"/>
              </a:rPr>
              <a:t> + (sc) (</a:t>
            </a:r>
            <a:r>
              <a:rPr lang="en-US" sz="1400" dirty="0" err="1" smtClean="0">
                <a:effectLst>
                  <a:outerShdw blurRad="38100" dist="38100" dir="2700000" algn="tl">
                    <a:srgbClr val="000000">
                      <a:alpha val="43137"/>
                    </a:srgbClr>
                  </a:outerShdw>
                </a:effectLst>
                <a:cs typeface="Times New Roman" pitchFamily="18" charset="0"/>
              </a:rPr>
              <a:t>scp</a:t>
            </a:r>
            <a:r>
              <a:rPr lang="en-US" sz="1400" dirty="0" smtClean="0">
                <a:effectLst>
                  <a:outerShdw blurRad="38100" dist="38100" dir="2700000" algn="tl">
                    <a:srgbClr val="000000">
                      <a:alpha val="43137"/>
                    </a:srgbClr>
                  </a:outerShdw>
                </a:effectLst>
                <a:cs typeface="Times New Roman" pitchFamily="18" charset="0"/>
              </a:rPr>
              <a:t>) + (</a:t>
            </a:r>
            <a:r>
              <a:rPr lang="en-US" sz="1400" dirty="0" err="1" smtClean="0">
                <a:effectLst>
                  <a:outerShdw blurRad="38100" dist="38100" dir="2700000" algn="tl">
                    <a:srgbClr val="000000">
                      <a:alpha val="43137"/>
                    </a:srgbClr>
                  </a:outerShdw>
                </a:effectLst>
                <a:cs typeface="Times New Roman" pitchFamily="18" charset="0"/>
              </a:rPr>
              <a:t>acov</a:t>
            </a:r>
            <a:r>
              <a:rPr lang="en-US" sz="1400" dirty="0" smtClean="0">
                <a:effectLst>
                  <a:outerShdw blurRad="38100" dist="38100" dir="2700000" algn="tl">
                    <a:srgbClr val="000000">
                      <a:alpha val="43137"/>
                    </a:srgbClr>
                  </a:outerShdw>
                </a:effectLst>
                <a:cs typeface="Times New Roman" pitchFamily="18" charset="0"/>
              </a:rPr>
              <a:t>) (</a:t>
            </a:r>
            <a:r>
              <a:rPr lang="en-US" sz="1400" dirty="0" err="1" smtClean="0">
                <a:effectLst>
                  <a:outerShdw blurRad="38100" dist="38100" dir="2700000" algn="tl">
                    <a:srgbClr val="000000">
                      <a:alpha val="43137"/>
                    </a:srgbClr>
                  </a:outerShdw>
                </a:effectLst>
                <a:cs typeface="Times New Roman" pitchFamily="18" charset="0"/>
              </a:rPr>
              <a:t>acovp</a:t>
            </a:r>
            <a:r>
              <a:rPr lang="en-US" sz="1400" dirty="0" smtClean="0">
                <a:effectLst>
                  <a:outerShdw blurRad="38100" dist="38100" dir="2700000" algn="tl">
                    <a:srgbClr val="000000">
                      <a:alpha val="43137"/>
                    </a:srgbClr>
                  </a:outerShdw>
                </a:effectLst>
                <a:cs typeface="Times New Roman" pitchFamily="18" charset="0"/>
              </a:rPr>
              <a:t>) + </a:t>
            </a:r>
            <a:br>
              <a:rPr lang="en-US" sz="1400" dirty="0" smtClean="0">
                <a:effectLst>
                  <a:outerShdw blurRad="38100" dist="38100" dir="2700000" algn="tl">
                    <a:srgbClr val="000000">
                      <a:alpha val="43137"/>
                    </a:srgbClr>
                  </a:outerShdw>
                </a:effectLst>
                <a:cs typeface="Times New Roman" pitchFamily="18" charset="0"/>
              </a:rPr>
            </a:br>
            <a:r>
              <a:rPr lang="en-US" sz="1400" dirty="0" smtClean="0">
                <a:effectLst>
                  <a:outerShdw blurRad="38100" dist="38100" dir="2700000" algn="tl">
                    <a:srgbClr val="000000">
                      <a:alpha val="43137"/>
                    </a:srgbClr>
                  </a:outerShdw>
                </a:effectLst>
                <a:cs typeface="Times New Roman" pitchFamily="18" charset="0"/>
              </a:rPr>
              <a:t>+ (</a:t>
            </a:r>
            <a:r>
              <a:rPr lang="en-US" sz="1400" dirty="0" err="1" smtClean="0">
                <a:effectLst>
                  <a:outerShdw blurRad="38100" dist="38100" dir="2700000" algn="tl">
                    <a:srgbClr val="000000">
                      <a:alpha val="43137"/>
                    </a:srgbClr>
                  </a:outerShdw>
                </a:effectLst>
                <a:cs typeface="Times New Roman" pitchFamily="18" charset="0"/>
              </a:rPr>
              <a:t>expfob</a:t>
            </a:r>
            <a:r>
              <a:rPr lang="en-US" sz="1400" dirty="0" smtClean="0">
                <a:effectLst>
                  <a:outerShdw blurRad="38100" dist="38100" dir="2700000" algn="tl">
                    <a:srgbClr val="000000">
                      <a:alpha val="43137"/>
                    </a:srgbClr>
                  </a:outerShdw>
                </a:effectLst>
                <a:cs typeface="Times New Roman" pitchFamily="18" charset="0"/>
              </a:rPr>
              <a:t>) (</a:t>
            </a:r>
            <a:r>
              <a:rPr lang="en-US" sz="1400" dirty="0" err="1" smtClean="0">
                <a:effectLst>
                  <a:outerShdw blurRad="38100" dist="38100" dir="2700000" algn="tl">
                    <a:srgbClr val="000000">
                      <a:alpha val="43137"/>
                    </a:srgbClr>
                  </a:outerShdw>
                </a:effectLst>
                <a:cs typeface="Times New Roman" pitchFamily="18" charset="0"/>
              </a:rPr>
              <a:t>expfobp</a:t>
            </a:r>
            <a:r>
              <a:rPr lang="en-US" sz="1400" dirty="0" smtClean="0">
                <a:effectLst>
                  <a:outerShdw blurRad="38100" dist="38100" dir="2700000" algn="tl">
                    <a:srgbClr val="000000">
                      <a:alpha val="43137"/>
                    </a:srgbClr>
                  </a:outerShdw>
                </a:effectLst>
                <a:cs typeface="Times New Roman" pitchFamily="18" charset="0"/>
              </a:rPr>
              <a:t>) – (</a:t>
            </a:r>
            <a:r>
              <a:rPr lang="en-US" sz="1400" dirty="0" err="1" smtClean="0">
                <a:effectLst>
                  <a:outerShdw blurRad="38100" dist="38100" dir="2700000" algn="tl">
                    <a:srgbClr val="000000">
                      <a:alpha val="43137"/>
                    </a:srgbClr>
                  </a:outerShdw>
                </a:effectLst>
                <a:cs typeface="Times New Roman" pitchFamily="18" charset="0"/>
              </a:rPr>
              <a:t>mfob</a:t>
            </a:r>
            <a:r>
              <a:rPr lang="en-US" sz="1400" dirty="0" smtClean="0">
                <a:effectLst>
                  <a:outerShdw blurRad="38100" dist="38100" dir="2700000" algn="tl">
                    <a:srgbClr val="000000">
                      <a:alpha val="43137"/>
                    </a:srgbClr>
                  </a:outerShdw>
                </a:effectLst>
                <a:cs typeface="Times New Roman" pitchFamily="18" charset="0"/>
              </a:rPr>
              <a:t>) (</a:t>
            </a:r>
            <a:r>
              <a:rPr lang="en-US" sz="1400" dirty="0" err="1" smtClean="0">
                <a:effectLst>
                  <a:outerShdw blurRad="38100" dist="38100" dir="2700000" algn="tl">
                    <a:srgbClr val="000000">
                      <a:alpha val="43137"/>
                    </a:srgbClr>
                  </a:outerShdw>
                </a:effectLst>
                <a:cs typeface="Times New Roman" pitchFamily="18" charset="0"/>
              </a:rPr>
              <a:t>mfobp</a:t>
            </a:r>
            <a:r>
              <a:rPr lang="en-US" sz="1400" dirty="0" smtClean="0">
                <a:effectLst>
                  <a:outerShdw blurRad="38100" dist="38100" dir="2700000" algn="tl">
                    <a:srgbClr val="000000">
                      <a:alpha val="43137"/>
                    </a:srgbClr>
                  </a:outerShdw>
                </a:effectLst>
                <a:cs typeface="Times New Roman" pitchFamily="18" charset="0"/>
              </a:rPr>
              <a:t>)                                                   </a:t>
            </a:r>
          </a:p>
          <a:p>
            <a:pPr lvl="2">
              <a:defRPr/>
            </a:pPr>
            <a:endParaRPr lang="en-US" sz="1400" dirty="0" smtClean="0"/>
          </a:p>
          <a:p>
            <a:pPr lvl="2">
              <a:defRPr/>
            </a:pPr>
            <a:r>
              <a:rPr lang="en-US" sz="1400" dirty="0" smtClean="0"/>
              <a:t>Available income  = </a:t>
            </a:r>
            <a:r>
              <a:rPr lang="en-US" sz="1400" dirty="0" err="1" smtClean="0">
                <a:effectLst>
                  <a:outerShdw blurRad="38100" dist="38100" dir="2700000" algn="tl">
                    <a:srgbClr val="000000">
                      <a:alpha val="43137"/>
                    </a:srgbClr>
                  </a:outerShdw>
                </a:effectLst>
                <a:cs typeface="Times New Roman" pitchFamily="18" charset="0"/>
              </a:rPr>
              <a:t>corrgdp</a:t>
            </a:r>
            <a:r>
              <a:rPr lang="en-US" sz="1400" dirty="0" smtClean="0">
                <a:effectLst>
                  <a:outerShdw blurRad="38100" dist="38100" dir="2700000" algn="tl">
                    <a:srgbClr val="000000">
                      <a:alpha val="43137"/>
                    </a:srgbClr>
                  </a:outerShdw>
                </a:effectLst>
                <a:cs typeface="Times New Roman" pitchFamily="18" charset="0"/>
              </a:rPr>
              <a:t> (1 – </a:t>
            </a:r>
            <a:r>
              <a:rPr lang="en-US" sz="1400" dirty="0" err="1" smtClean="0">
                <a:effectLst>
                  <a:outerShdw blurRad="38100" dist="38100" dir="2700000" algn="tl">
                    <a:srgbClr val="000000">
                      <a:alpha val="43137"/>
                    </a:srgbClr>
                  </a:outerShdw>
                </a:effectLst>
                <a:cs typeface="Times New Roman" pitchFamily="18" charset="0"/>
              </a:rPr>
              <a:t>pspibcorr</a:t>
            </a:r>
            <a:r>
              <a:rPr lang="en-US" sz="1400" dirty="0" smtClean="0">
                <a:effectLst>
                  <a:outerShdw blurRad="38100" dist="38100" dir="2700000" algn="tl">
                    <a:srgbClr val="000000">
                      <a:alpha val="43137"/>
                    </a:srgbClr>
                  </a:outerShdw>
                </a:effectLst>
                <a:cs typeface="Times New Roman" pitchFamily="18" charset="0"/>
              </a:rPr>
              <a:t>) + (pr</a:t>
            </a:r>
            <a:r>
              <a:rPr lang="en-US" sz="1400" baseline="30000" dirty="0" smtClean="0">
                <a:effectLst>
                  <a:outerShdw blurRad="38100" dist="38100" dir="2700000" algn="tl">
                    <a:srgbClr val="000000">
                      <a:alpha val="43137"/>
                    </a:srgbClr>
                  </a:outerShdw>
                </a:effectLst>
                <a:cs typeface="Times New Roman" pitchFamily="18" charset="0"/>
              </a:rPr>
              <a:t>+</a:t>
            </a:r>
            <a:r>
              <a:rPr lang="en-US" sz="1400" dirty="0" smtClean="0">
                <a:effectLst>
                  <a:outerShdw blurRad="38100" dist="38100" dir="2700000" algn="tl">
                    <a:srgbClr val="000000">
                      <a:alpha val="43137"/>
                    </a:srgbClr>
                  </a:outerShdw>
                </a:effectLst>
                <a:cs typeface="Times New Roman" pitchFamily="18" charset="0"/>
              </a:rPr>
              <a:t> – pr</a:t>
            </a:r>
            <a:r>
              <a:rPr lang="en-US" sz="1400" baseline="30000" dirty="0" smtClean="0">
                <a:effectLst>
                  <a:outerShdw blurRad="38100" dist="38100" dir="2700000" algn="tl">
                    <a:srgbClr val="000000">
                      <a:alpha val="43137"/>
                    </a:srgbClr>
                  </a:outerShdw>
                </a:effectLst>
                <a:cs typeface="Times New Roman" pitchFamily="18" charset="0"/>
              </a:rPr>
              <a:t>-</a:t>
            </a:r>
            <a:r>
              <a:rPr lang="en-US" sz="1400" dirty="0" smtClean="0">
                <a:effectLst>
                  <a:outerShdw blurRad="38100" dist="38100" dir="2700000" algn="tl">
                    <a:srgbClr val="000000">
                      <a:alpha val="43137"/>
                    </a:srgbClr>
                  </a:outerShdw>
                </a:effectLst>
                <a:cs typeface="Times New Roman" pitchFamily="18" charset="0"/>
              </a:rPr>
              <a:t> + </a:t>
            </a:r>
            <a:r>
              <a:rPr lang="en-US" sz="1400" dirty="0" err="1" smtClean="0">
                <a:effectLst>
                  <a:outerShdw blurRad="38100" dist="38100" dir="2700000" algn="tl">
                    <a:srgbClr val="000000">
                      <a:alpha val="43137"/>
                    </a:srgbClr>
                  </a:outerShdw>
                </a:effectLst>
                <a:cs typeface="Times New Roman" pitchFamily="18" charset="0"/>
              </a:rPr>
              <a:t>tisub</a:t>
            </a:r>
            <a:r>
              <a:rPr lang="en-US" sz="1400" dirty="0" smtClean="0">
                <a:effectLst>
                  <a:outerShdw blurRad="38100" dist="38100" dir="2700000" algn="tl">
                    <a:srgbClr val="000000">
                      <a:alpha val="43137"/>
                    </a:srgbClr>
                  </a:outerShdw>
                </a:effectLst>
                <a:cs typeface="Times New Roman" pitchFamily="18" charset="0"/>
              </a:rPr>
              <a:t> – </a:t>
            </a:r>
            <a:r>
              <a:rPr lang="en-US" sz="1400" dirty="0" err="1" smtClean="0">
                <a:effectLst>
                  <a:outerShdw blurRad="38100" dist="38100" dir="2700000" algn="tl">
                    <a:srgbClr val="000000">
                      <a:alpha val="43137"/>
                    </a:srgbClr>
                  </a:outerShdw>
                </a:effectLst>
                <a:cs typeface="Times New Roman" pitchFamily="18" charset="0"/>
              </a:rPr>
              <a:t>tisubg</a:t>
            </a:r>
            <a:r>
              <a:rPr lang="en-US" sz="1400" dirty="0" smtClean="0">
                <a:effectLst>
                  <a:outerShdw blurRad="38100" dist="38100" dir="2700000" algn="tl">
                    <a:srgbClr val="000000">
                      <a:alpha val="43137"/>
                    </a:srgbClr>
                  </a:outerShdw>
                </a:effectLst>
                <a:cs typeface="Times New Roman" pitchFamily="18" charset="0"/>
              </a:rPr>
              <a:t>) + </a:t>
            </a:r>
            <a:br>
              <a:rPr lang="en-US" sz="1400" dirty="0" smtClean="0">
                <a:effectLst>
                  <a:outerShdw blurRad="38100" dist="38100" dir="2700000" algn="tl">
                    <a:srgbClr val="000000">
                      <a:alpha val="43137"/>
                    </a:srgbClr>
                  </a:outerShdw>
                </a:effectLst>
                <a:cs typeface="Times New Roman" pitchFamily="18" charset="0"/>
              </a:rPr>
            </a:br>
            <a:r>
              <a:rPr lang="en-US" sz="1400" dirty="0" smtClean="0">
                <a:effectLst>
                  <a:outerShdw blurRad="38100" dist="38100" dir="2700000" algn="tl">
                    <a:srgbClr val="000000">
                      <a:alpha val="43137"/>
                    </a:srgbClr>
                  </a:outerShdw>
                </a:effectLst>
                <a:cs typeface="Times New Roman" pitchFamily="18" charset="0"/>
              </a:rPr>
              <a:t>+ </a:t>
            </a:r>
            <a:r>
              <a:rPr lang="en-US" sz="1400" dirty="0" err="1" smtClean="0">
                <a:effectLst>
                  <a:outerShdw blurRad="38100" dist="38100" dir="2700000" algn="tl">
                    <a:srgbClr val="000000">
                      <a:alpha val="43137"/>
                    </a:srgbClr>
                  </a:outerShdw>
                </a:effectLst>
                <a:cs typeface="Times New Roman" pitchFamily="18" charset="0"/>
              </a:rPr>
              <a:t>tre</a:t>
            </a:r>
            <a:r>
              <a:rPr lang="en-US" sz="1400" dirty="0" smtClean="0">
                <a:effectLst>
                  <a:outerShdw blurRad="38100" dist="38100" dir="2700000" algn="tl">
                    <a:srgbClr val="000000">
                      <a:alpha val="43137"/>
                    </a:srgbClr>
                  </a:outerShdw>
                </a:effectLst>
                <a:cs typeface="Times New Roman" pitchFamily="18" charset="0"/>
              </a:rPr>
              <a:t> – td – </a:t>
            </a:r>
            <a:r>
              <a:rPr lang="en-US" sz="1400" dirty="0" err="1" smtClean="0">
                <a:effectLst>
                  <a:outerShdw blurRad="38100" dist="38100" dir="2700000" algn="tl">
                    <a:srgbClr val="000000">
                      <a:alpha val="43137"/>
                    </a:srgbClr>
                  </a:outerShdw>
                </a:effectLst>
                <a:cs typeface="Times New Roman" pitchFamily="18" charset="0"/>
              </a:rPr>
              <a:t>tdsc</a:t>
            </a:r>
            <a:r>
              <a:rPr lang="en-US" sz="1400" dirty="0" smtClean="0">
                <a:effectLst>
                  <a:outerShdw blurRad="38100" dist="38100" dir="2700000" algn="tl">
                    <a:srgbClr val="000000">
                      <a:alpha val="43137"/>
                    </a:srgbClr>
                  </a:outerShdw>
                </a:effectLst>
                <a:cs typeface="Times New Roman" pitchFamily="18" charset="0"/>
              </a:rPr>
              <a:t> – </a:t>
            </a:r>
            <a:r>
              <a:rPr lang="en-US" sz="1400" dirty="0" err="1" smtClean="0">
                <a:effectLst>
                  <a:outerShdw blurRad="38100" dist="38100" dir="2700000" algn="tl">
                    <a:srgbClr val="000000">
                      <a:alpha val="43137"/>
                    </a:srgbClr>
                  </a:outerShdw>
                </a:effectLst>
                <a:cs typeface="Times New Roman" pitchFamily="18" charset="0"/>
              </a:rPr>
              <a:t>css</a:t>
            </a:r>
            <a:r>
              <a:rPr lang="en-US" sz="1400" dirty="0" smtClean="0">
                <a:effectLst>
                  <a:outerShdw blurRad="38100" dist="38100" dir="2700000" algn="tl">
                    <a:srgbClr val="000000">
                      <a:alpha val="43137"/>
                    </a:srgbClr>
                  </a:outerShdw>
                </a:effectLst>
                <a:cs typeface="Times New Roman" pitchFamily="18" charset="0"/>
              </a:rPr>
              <a:t> –  </a:t>
            </a:r>
            <a:r>
              <a:rPr lang="en-US" sz="1400" dirty="0" err="1" smtClean="0">
                <a:effectLst>
                  <a:outerShdw blurRad="38100" dist="38100" dir="2700000" algn="tl">
                    <a:srgbClr val="000000">
                      <a:alpha val="43137"/>
                    </a:srgbClr>
                  </a:outerShdw>
                </a:effectLst>
                <a:cs typeface="Times New Roman" pitchFamily="18" charset="0"/>
              </a:rPr>
              <a:t>tisub</a:t>
            </a:r>
            <a:r>
              <a:rPr lang="en-US" sz="1400" dirty="0" smtClean="0">
                <a:effectLst>
                  <a:outerShdw blurRad="38100" dist="38100" dir="2700000" algn="tl">
                    <a:srgbClr val="000000">
                      <a:alpha val="43137"/>
                    </a:srgbClr>
                  </a:outerShdw>
                </a:effectLst>
                <a:cs typeface="Times New Roman" pitchFamily="18" charset="0"/>
              </a:rPr>
              <a:t> – (</a:t>
            </a:r>
            <a:r>
              <a:rPr lang="en-US" sz="1400" dirty="0" err="1" smtClean="0">
                <a:effectLst>
                  <a:outerShdw blurRad="38100" dist="38100" dir="2700000" algn="tl">
                    <a:srgbClr val="000000">
                      <a:alpha val="43137"/>
                    </a:srgbClr>
                  </a:outerShdw>
                </a:effectLst>
                <a:cs typeface="Times New Roman" pitchFamily="18" charset="0"/>
              </a:rPr>
              <a:t>repg</a:t>
            </a:r>
            <a:r>
              <a:rPr lang="en-US" sz="1400" baseline="30000" dirty="0" smtClean="0">
                <a:effectLst>
                  <a:outerShdw blurRad="38100" dist="38100" dir="2700000" algn="tl">
                    <a:srgbClr val="000000">
                      <a:alpha val="43137"/>
                    </a:srgbClr>
                  </a:outerShdw>
                </a:effectLst>
                <a:cs typeface="Times New Roman" pitchFamily="18" charset="0"/>
              </a:rPr>
              <a:t>+</a:t>
            </a:r>
            <a:r>
              <a:rPr lang="en-US" sz="1400" dirty="0" smtClean="0">
                <a:effectLst>
                  <a:outerShdw blurRad="38100" dist="38100" dir="2700000" algn="tl">
                    <a:srgbClr val="000000">
                      <a:alpha val="43137"/>
                    </a:srgbClr>
                  </a:outerShdw>
                </a:effectLst>
                <a:cs typeface="Times New Roman" pitchFamily="18" charset="0"/>
              </a:rPr>
              <a:t> – </a:t>
            </a:r>
            <a:r>
              <a:rPr lang="en-US" sz="1400" dirty="0" err="1" smtClean="0">
                <a:effectLst>
                  <a:outerShdw blurRad="38100" dist="38100" dir="2700000" algn="tl">
                    <a:srgbClr val="000000">
                      <a:alpha val="43137"/>
                    </a:srgbClr>
                  </a:outerShdw>
                </a:effectLst>
                <a:cs typeface="Times New Roman" pitchFamily="18" charset="0"/>
              </a:rPr>
              <a:t>repg</a:t>
            </a:r>
            <a:r>
              <a:rPr lang="en-US" sz="1400" baseline="30000" dirty="0" smtClean="0">
                <a:effectLst>
                  <a:outerShdw blurRad="38100" dist="38100" dir="2700000" algn="tl">
                    <a:srgbClr val="000000">
                      <a:alpha val="43137"/>
                    </a:srgbClr>
                  </a:outerShdw>
                </a:effectLst>
                <a:cs typeface="Times New Roman" pitchFamily="18" charset="0"/>
              </a:rPr>
              <a:t>-</a:t>
            </a:r>
            <a:r>
              <a:rPr lang="en-US" sz="1400" dirty="0" smtClean="0">
                <a:effectLst>
                  <a:outerShdw blurRad="38100" dist="38100" dir="2700000" algn="tl">
                    <a:srgbClr val="000000">
                      <a:alpha val="43137"/>
                    </a:srgbClr>
                  </a:outerShdw>
                </a:effectLst>
                <a:cs typeface="Times New Roman" pitchFamily="18" charset="0"/>
              </a:rPr>
              <a:t>) + trig</a:t>
            </a:r>
          </a:p>
          <a:p>
            <a:pPr lvl="2">
              <a:defRPr/>
            </a:pPr>
            <a:endParaRPr lang="en-US" sz="1400" dirty="0" smtClean="0"/>
          </a:p>
          <a:p>
            <a:pPr lvl="2">
              <a:defRPr/>
            </a:pPr>
            <a:r>
              <a:rPr lang="en-US" sz="1400" dirty="0" smtClean="0"/>
              <a:t>Public debt = </a:t>
            </a:r>
            <a:r>
              <a:rPr lang="en-US" sz="1400" dirty="0" smtClean="0">
                <a:effectLst>
                  <a:outerShdw blurRad="38100" dist="38100" dir="2700000" algn="tl">
                    <a:srgbClr val="000000">
                      <a:alpha val="43137"/>
                    </a:srgbClr>
                  </a:outerShdw>
                </a:effectLst>
              </a:rPr>
              <a:t>div</a:t>
            </a:r>
            <a:r>
              <a:rPr lang="en-US" sz="1400" baseline="-25000" dirty="0" smtClean="0">
                <a:effectLst>
                  <a:outerShdw blurRad="38100" dist="38100" dir="2700000" algn="tl">
                    <a:srgbClr val="000000">
                      <a:alpha val="43137"/>
                    </a:srgbClr>
                  </a:outerShdw>
                </a:effectLst>
              </a:rPr>
              <a:t>-1</a:t>
            </a:r>
            <a:r>
              <a:rPr lang="en-US" sz="1400" dirty="0" smtClean="0">
                <a:effectLst>
                  <a:outerShdw blurRad="38100" dist="38100" dir="2700000" algn="tl">
                    <a:srgbClr val="000000">
                      <a:alpha val="43137"/>
                    </a:srgbClr>
                  </a:outerShdw>
                </a:effectLst>
              </a:rPr>
              <a:t> – (</a:t>
            </a:r>
            <a:r>
              <a:rPr lang="en-US" sz="1400" dirty="0" err="1" smtClean="0">
                <a:effectLst>
                  <a:outerShdw blurRad="38100" dist="38100" dir="2700000" algn="tl">
                    <a:srgbClr val="000000">
                      <a:alpha val="43137"/>
                    </a:srgbClr>
                  </a:outerShdw>
                </a:effectLst>
              </a:rPr>
              <a:t>sgg</a:t>
            </a:r>
            <a:r>
              <a:rPr lang="en-US" sz="1400" baseline="30000" dirty="0" smtClean="0">
                <a:effectLst>
                  <a:outerShdw blurRad="38100" dist="38100" dir="2700000" algn="tl">
                    <a:srgbClr val="000000">
                      <a:alpha val="43137"/>
                    </a:srgbClr>
                  </a:outerShdw>
                </a:effectLst>
              </a:rPr>
              <a:t>+</a:t>
            </a:r>
            <a:r>
              <a:rPr lang="en-US" sz="1400" dirty="0" smtClean="0">
                <a:effectLst>
                  <a:outerShdw blurRad="38100" dist="38100" dir="2700000" algn="tl">
                    <a:srgbClr val="000000">
                      <a:alpha val="43137"/>
                    </a:srgbClr>
                  </a:outerShdw>
                </a:effectLst>
              </a:rPr>
              <a:t> – </a:t>
            </a:r>
            <a:r>
              <a:rPr lang="en-US" sz="1400" dirty="0" err="1" smtClean="0">
                <a:effectLst>
                  <a:outerShdw blurRad="38100" dist="38100" dir="2700000" algn="tl">
                    <a:srgbClr val="000000">
                      <a:alpha val="43137"/>
                    </a:srgbClr>
                  </a:outerShdw>
                </a:effectLst>
              </a:rPr>
              <a:t>sgg</a:t>
            </a:r>
            <a:r>
              <a:rPr lang="en-US" sz="1400" baseline="30000" dirty="0" smtClean="0">
                <a:effectLst>
                  <a:outerShdw blurRad="38100" dist="38100" dir="2700000" algn="tl">
                    <a:srgbClr val="000000">
                      <a:alpha val="43137"/>
                    </a:srgbClr>
                  </a:outerShdw>
                </a:effectLst>
              </a:rPr>
              <a:t>-</a:t>
            </a:r>
            <a:r>
              <a:rPr lang="en-US" sz="1400" dirty="0" smtClean="0">
                <a:effectLst>
                  <a:outerShdw blurRad="38100" dist="38100" dir="2700000" algn="tl">
                    <a:srgbClr val="000000">
                      <a:alpha val="43137"/>
                    </a:srgbClr>
                  </a:outerShdw>
                </a:effectLst>
              </a:rPr>
              <a:t>) + </a:t>
            </a:r>
            <a:r>
              <a:rPr lang="en-US" sz="1400" dirty="0" err="1" smtClean="0">
                <a:effectLst>
                  <a:outerShdw blurRad="38100" dist="38100" dir="2700000" algn="tl">
                    <a:srgbClr val="000000">
                      <a:alpha val="43137"/>
                    </a:srgbClr>
                  </a:outerShdw>
                </a:effectLst>
              </a:rPr>
              <a:t>dat</a:t>
            </a:r>
            <a:endParaRPr lang="en-US" sz="1400" dirty="0" smtClean="0">
              <a:effectLst>
                <a:outerShdw blurRad="38100" dist="38100" dir="2700000" algn="tl">
                  <a:srgbClr val="000000">
                    <a:alpha val="43137"/>
                  </a:srgbClr>
                </a:outerShdw>
              </a:effectLst>
            </a:endParaRPr>
          </a:p>
          <a:p>
            <a:pPr lvl="2">
              <a:defRPr/>
            </a:pPr>
            <a:endParaRPr lang="en-US" sz="1400" dirty="0" smtClean="0"/>
          </a:p>
          <a:p>
            <a:pPr lvl="2">
              <a:defRPr/>
            </a:pPr>
            <a:r>
              <a:rPr lang="en-US" sz="1400" dirty="0" smtClean="0"/>
              <a:t>PAS Global Balance = </a:t>
            </a:r>
            <a:r>
              <a:rPr lang="en-US" sz="1400" dirty="0" smtClean="0">
                <a:effectLst>
                  <a:outerShdw blurRad="38100" dist="38100" dir="2700000" algn="tl">
                    <a:srgbClr val="000000">
                      <a:alpha val="43137"/>
                    </a:srgbClr>
                  </a:outerShdw>
                </a:effectLst>
              </a:rPr>
              <a:t>td + </a:t>
            </a:r>
            <a:r>
              <a:rPr lang="en-US" sz="1400" dirty="0" err="1" smtClean="0">
                <a:effectLst>
                  <a:outerShdw blurRad="38100" dist="38100" dir="2700000" algn="tl">
                    <a:srgbClr val="000000">
                      <a:alpha val="43137"/>
                    </a:srgbClr>
                  </a:outerShdw>
                </a:effectLst>
              </a:rPr>
              <a:t>tdsc</a:t>
            </a:r>
            <a:r>
              <a:rPr lang="en-US" sz="1400" dirty="0" smtClean="0">
                <a:effectLst>
                  <a:outerShdw blurRad="38100" dist="38100" dir="2700000" algn="tl">
                    <a:srgbClr val="000000">
                      <a:alpha val="43137"/>
                    </a:srgbClr>
                  </a:outerShdw>
                </a:effectLst>
              </a:rPr>
              <a:t> + </a:t>
            </a:r>
            <a:r>
              <a:rPr lang="en-US" sz="1400" dirty="0" err="1" smtClean="0">
                <a:effectLst>
                  <a:outerShdw blurRad="38100" dist="38100" dir="2700000" algn="tl">
                    <a:srgbClr val="000000">
                      <a:alpha val="43137"/>
                    </a:srgbClr>
                  </a:outerShdw>
                </a:effectLst>
              </a:rPr>
              <a:t>css</a:t>
            </a:r>
            <a:r>
              <a:rPr lang="en-US" sz="1400" dirty="0" smtClean="0">
                <a:effectLst>
                  <a:outerShdw blurRad="38100" dist="38100" dir="2700000" algn="tl">
                    <a:srgbClr val="000000">
                      <a:alpha val="43137"/>
                    </a:srgbClr>
                  </a:outerShdw>
                </a:effectLst>
              </a:rPr>
              <a:t> + </a:t>
            </a:r>
            <a:r>
              <a:rPr lang="en-US" sz="1400" dirty="0" err="1" smtClean="0">
                <a:effectLst>
                  <a:outerShdw blurRad="38100" dist="38100" dir="2700000" algn="tl">
                    <a:srgbClr val="000000">
                      <a:alpha val="43137"/>
                    </a:srgbClr>
                  </a:outerShdw>
                </a:effectLst>
              </a:rPr>
              <a:t>tisubg</a:t>
            </a:r>
            <a:r>
              <a:rPr lang="en-US" sz="1400" dirty="0" smtClean="0">
                <a:effectLst>
                  <a:outerShdw blurRad="38100" dist="38100" dir="2700000" algn="tl">
                    <a:srgbClr val="000000">
                      <a:alpha val="43137"/>
                    </a:srgbClr>
                  </a:outerShdw>
                </a:effectLst>
              </a:rPr>
              <a:t> + </a:t>
            </a:r>
            <a:r>
              <a:rPr lang="en-US" sz="1400" dirty="0" err="1" smtClean="0">
                <a:effectLst>
                  <a:outerShdw blurRad="38100" dist="38100" dir="2700000" algn="tl">
                    <a:srgbClr val="000000">
                      <a:alpha val="43137"/>
                    </a:srgbClr>
                  </a:outerShdw>
                </a:effectLst>
              </a:rPr>
              <a:t>repg</a:t>
            </a:r>
            <a:r>
              <a:rPr lang="en-US" sz="1400" baseline="30000" dirty="0" smtClean="0">
                <a:effectLst>
                  <a:outerShdw blurRad="38100" dist="38100" dir="2700000" algn="tl">
                    <a:srgbClr val="000000">
                      <a:alpha val="43137"/>
                    </a:srgbClr>
                  </a:outerShdw>
                </a:effectLst>
              </a:rPr>
              <a:t>+</a:t>
            </a:r>
            <a:r>
              <a:rPr lang="en-US" sz="1400" dirty="0" smtClean="0">
                <a:effectLst>
                  <a:outerShdw blurRad="38100" dist="38100" dir="2700000" algn="tl">
                    <a:srgbClr val="000000">
                      <a:alpha val="43137"/>
                    </a:srgbClr>
                  </a:outerShdw>
                </a:effectLst>
              </a:rPr>
              <a:t> – </a:t>
            </a:r>
            <a:r>
              <a:rPr lang="en-US" sz="1400" dirty="0" err="1" smtClean="0">
                <a:effectLst>
                  <a:outerShdw blurRad="38100" dist="38100" dir="2700000" algn="tl">
                    <a:srgbClr val="000000">
                      <a:alpha val="43137"/>
                    </a:srgbClr>
                  </a:outerShdw>
                </a:effectLst>
              </a:rPr>
              <a:t>repg</a:t>
            </a:r>
            <a:r>
              <a:rPr lang="en-US" sz="1400" baseline="30000" dirty="0" smtClean="0">
                <a:effectLst>
                  <a:outerShdw blurRad="38100" dist="38100" dir="2700000" algn="tl">
                    <a:srgbClr val="000000">
                      <a:alpha val="43137"/>
                    </a:srgbClr>
                  </a:outerShdw>
                </a:effectLst>
              </a:rPr>
              <a:t>-</a:t>
            </a:r>
            <a:r>
              <a:rPr lang="en-US" sz="1400" dirty="0" smtClean="0">
                <a:effectLst>
                  <a:outerShdw blurRad="38100" dist="38100" dir="2700000" algn="tl">
                    <a:srgbClr val="000000">
                      <a:alpha val="43137"/>
                    </a:srgbClr>
                  </a:outerShdw>
                </a:effectLst>
              </a:rPr>
              <a:t> – </a:t>
            </a:r>
            <a:r>
              <a:rPr lang="en-US" sz="1400" dirty="0" err="1" smtClean="0">
                <a:effectLst>
                  <a:outerShdw blurRad="38100" dist="38100" dir="2700000" algn="tl">
                    <a:srgbClr val="000000">
                      <a:alpha val="43137"/>
                    </a:srgbClr>
                  </a:outerShdw>
                </a:effectLst>
              </a:rPr>
              <a:t>gcorr</a:t>
            </a:r>
            <a:r>
              <a:rPr lang="en-US" sz="1400" dirty="0" smtClean="0">
                <a:effectLst>
                  <a:outerShdw blurRad="38100" dist="38100" dir="2700000" algn="tl">
                    <a:srgbClr val="000000">
                      <a:alpha val="43137"/>
                    </a:srgbClr>
                  </a:outerShdw>
                </a:effectLst>
              </a:rPr>
              <a:t> – trig +</a:t>
            </a:r>
            <a:br>
              <a:rPr lang="en-US" sz="1400" dirty="0" smtClean="0">
                <a:effectLst>
                  <a:outerShdw blurRad="38100" dist="38100" dir="2700000" algn="tl">
                    <a:srgbClr val="000000">
                      <a:alpha val="43137"/>
                    </a:srgbClr>
                  </a:outerShdw>
                </a:effectLst>
              </a:rPr>
            </a:br>
            <a:r>
              <a:rPr lang="en-US" sz="1400" dirty="0" smtClean="0">
                <a:effectLst>
                  <a:outerShdw blurRad="38100" dist="38100" dir="2700000" algn="tl">
                    <a:srgbClr val="000000">
                      <a:alpha val="43137"/>
                    </a:srgbClr>
                  </a:outerShdw>
                </a:effectLst>
              </a:rPr>
              <a:t>+ </a:t>
            </a:r>
            <a:r>
              <a:rPr lang="en-US" sz="1400" dirty="0" err="1" smtClean="0">
                <a:effectLst>
                  <a:outerShdw blurRad="38100" dist="38100" dir="2700000" algn="tl">
                    <a:srgbClr val="000000">
                      <a:alpha val="43137"/>
                    </a:srgbClr>
                  </a:outerShdw>
                </a:effectLst>
              </a:rPr>
              <a:t>treg</a:t>
            </a:r>
            <a:r>
              <a:rPr lang="en-US" sz="1400" dirty="0" smtClean="0">
                <a:effectLst>
                  <a:outerShdw blurRad="38100" dist="38100" dir="2700000" algn="tl">
                    <a:srgbClr val="000000">
                      <a:alpha val="43137"/>
                    </a:srgbClr>
                  </a:outerShdw>
                </a:effectLst>
              </a:rPr>
              <a:t> – </a:t>
            </a:r>
            <a:r>
              <a:rPr lang="en-US" sz="1400" dirty="0" err="1" smtClean="0">
                <a:effectLst>
                  <a:outerShdw blurRad="38100" dist="38100" dir="2700000" algn="tl">
                    <a:srgbClr val="000000">
                      <a:alpha val="43137"/>
                    </a:srgbClr>
                  </a:outerShdw>
                </a:effectLst>
              </a:rPr>
              <a:t>jurg</a:t>
            </a:r>
            <a:r>
              <a:rPr lang="en-US" sz="1400" dirty="0" smtClean="0">
                <a:effectLst>
                  <a:outerShdw blurRad="38100" dist="38100" dir="2700000" algn="tl">
                    <a:srgbClr val="000000">
                      <a:alpha val="43137"/>
                    </a:srgbClr>
                  </a:outerShdw>
                </a:effectLst>
              </a:rPr>
              <a:t> + </a:t>
            </a:r>
            <a:r>
              <a:rPr lang="en-US" sz="1400" dirty="0" err="1" smtClean="0">
                <a:effectLst>
                  <a:outerShdw blurRad="38100" dist="38100" dir="2700000" algn="tl">
                    <a:srgbClr val="000000">
                      <a:alpha val="43137"/>
                    </a:srgbClr>
                  </a:outerShdw>
                </a:effectLst>
              </a:rPr>
              <a:t>tk</a:t>
            </a:r>
            <a:r>
              <a:rPr lang="en-US" sz="1400" dirty="0" smtClean="0">
                <a:effectLst>
                  <a:outerShdw blurRad="38100" dist="38100" dir="2700000" algn="tl">
                    <a:srgbClr val="000000">
                      <a:alpha val="43137"/>
                    </a:srgbClr>
                  </a:outerShdw>
                </a:effectLst>
              </a:rPr>
              <a:t> + </a:t>
            </a:r>
            <a:r>
              <a:rPr lang="en-US" sz="1400" dirty="0" err="1" smtClean="0">
                <a:effectLst>
                  <a:outerShdw blurRad="38100" dist="38100" dir="2700000" algn="tl">
                    <a:srgbClr val="000000">
                      <a:alpha val="43137"/>
                    </a:srgbClr>
                  </a:outerShdw>
                </a:effectLst>
              </a:rPr>
              <a:t>trkg</a:t>
            </a:r>
            <a:r>
              <a:rPr lang="en-US" sz="1400" dirty="0" smtClean="0">
                <a:effectLst>
                  <a:outerShdw blurRad="38100" dist="38100" dir="2700000" algn="tl">
                    <a:srgbClr val="000000">
                      <a:alpha val="43137"/>
                    </a:srgbClr>
                  </a:outerShdw>
                </a:effectLst>
              </a:rPr>
              <a:t> – </a:t>
            </a:r>
            <a:r>
              <a:rPr lang="en-US" sz="1400" dirty="0" err="1" smtClean="0">
                <a:effectLst>
                  <a:outerShdw blurRad="38100" dist="38100" dir="2700000" algn="tl">
                    <a:srgbClr val="000000">
                      <a:alpha val="43137"/>
                    </a:srgbClr>
                  </a:outerShdw>
                </a:effectLst>
              </a:rPr>
              <a:t>gfcfg</a:t>
            </a:r>
            <a:endParaRPr lang="en-US" sz="1400" dirty="0" smtClean="0">
              <a:effectLst>
                <a:outerShdw blurRad="38100" dist="38100" dir="2700000" algn="tl">
                  <a:srgbClr val="000000">
                    <a:alpha val="43137"/>
                  </a:srgbClr>
                </a:outerShdw>
              </a:effectLst>
            </a:endParaRPr>
          </a:p>
          <a:p>
            <a:pPr lvl="2">
              <a:defRPr/>
            </a:pPr>
            <a:endParaRPr lang="en-US" sz="1400" dirty="0" smtClean="0"/>
          </a:p>
          <a:p>
            <a:pPr lvl="2">
              <a:defRPr/>
            </a:pPr>
            <a:endParaRPr lang="en-US" sz="1400" dirty="0" smtClean="0"/>
          </a:p>
          <a:p>
            <a:pPr lvl="2">
              <a:defRPr/>
            </a:pPr>
            <a:endParaRPr lang="en-US" sz="1400" dirty="0" smtClean="0"/>
          </a:p>
          <a:p>
            <a:pPr lvl="2">
              <a:buFont typeface="Wingdings" pitchFamily="2" charset="2"/>
              <a:buNone/>
              <a:defRPr/>
            </a:pPr>
            <a:endParaRPr lang="en-US" sz="1400" dirty="0" smtClean="0"/>
          </a:p>
          <a:p>
            <a:pPr>
              <a:defRPr/>
            </a:pPr>
            <a:endParaRPr lang="en-US" sz="1400" b="1" dirty="0" smtClean="0"/>
          </a:p>
        </p:txBody>
      </p:sp>
      <p:sp>
        <p:nvSpPr>
          <p:cNvPr id="17412" name="Título 1"/>
          <p:cNvSpPr>
            <a:spLocks noGrp="1"/>
          </p:cNvSpPr>
          <p:nvPr>
            <p:ph type="title"/>
          </p:nvPr>
        </p:nvSpPr>
        <p:spPr/>
        <p:txBody>
          <a:bodyPr/>
          <a:lstStyle/>
          <a:p>
            <a:r>
              <a:rPr lang="en-US" altLang="en-US" sz="2000" b="1" dirty="0">
                <a:ea typeface="宋体" pitchFamily="2" charset="-122"/>
              </a:rPr>
              <a:t>An interval model for E3 planning</a:t>
            </a:r>
            <a:endParaRPr lang="en-US" altLang="en-US" sz="2000" dirty="0" smtClean="0"/>
          </a:p>
        </p:txBody>
      </p:sp>
      <p:sp>
        <p:nvSpPr>
          <p:cNvPr id="17413" name="AutoShape 24"/>
          <p:cNvSpPr>
            <a:spLocks noChangeArrowheads="1"/>
          </p:cNvSpPr>
          <p:nvPr/>
        </p:nvSpPr>
        <p:spPr bwMode="auto">
          <a:xfrm>
            <a:off x="7472363" y="4214813"/>
            <a:ext cx="1600200" cy="500062"/>
          </a:xfrm>
          <a:prstGeom prst="roundRect">
            <a:avLst>
              <a:gd name="adj" fmla="val 16667"/>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a:t>Interval</a:t>
            </a:r>
          </a:p>
        </p:txBody>
      </p:sp>
      <p:sp>
        <p:nvSpPr>
          <p:cNvPr id="77" name="Marcador de Posição da Data 76"/>
          <p:cNvSpPr>
            <a:spLocks noGrp="1"/>
          </p:cNvSpPr>
          <p:nvPr>
            <p:ph type="dt" sz="quarter" idx="10"/>
          </p:nvPr>
        </p:nvSpPr>
        <p:spPr/>
        <p:txBody>
          <a:bodyPr/>
          <a:lstStyle/>
          <a:p>
            <a:pPr>
              <a:defRPr/>
            </a:pPr>
            <a:fld id="{BA25DA3B-958E-48BE-9CBE-4E15C3F89168}" type="datetime1">
              <a:rPr lang="en-US" altLang="en-US" smtClean="0"/>
              <a:pPr>
                <a:defRPr/>
              </a:pPr>
              <a:t>9/25/2014</a:t>
            </a:fld>
            <a:endParaRPr lang="en-US" altLang="en-US"/>
          </a:p>
        </p:txBody>
      </p:sp>
      <p:sp>
        <p:nvSpPr>
          <p:cNvPr id="78" name="Marcador de Posição do Rodapé 77"/>
          <p:cNvSpPr>
            <a:spLocks noGrp="1"/>
          </p:cNvSpPr>
          <p:nvPr>
            <p:ph type="ftr" sz="quarter" idx="11"/>
          </p:nvPr>
        </p:nvSpPr>
        <p:spPr/>
        <p:txBody>
          <a:bodyPr/>
          <a:lstStyle/>
          <a:p>
            <a:pPr>
              <a:defRPr/>
            </a:pPr>
            <a:r>
              <a:rPr lang="en-US" altLang="en-US" smtClean="0"/>
              <a:t>Carla Oliveira Henriques</a:t>
            </a:r>
            <a:endParaRPr lang="en-US" altLang="en-US"/>
          </a:p>
        </p:txBody>
      </p:sp>
      <p:sp>
        <p:nvSpPr>
          <p:cNvPr id="79" name="Marcador de Posição do Número do Diapositivo 78"/>
          <p:cNvSpPr>
            <a:spLocks noGrp="1"/>
          </p:cNvSpPr>
          <p:nvPr>
            <p:ph type="sldNum" sz="quarter" idx="12"/>
          </p:nvPr>
        </p:nvSpPr>
        <p:spPr/>
        <p:txBody>
          <a:bodyPr/>
          <a:lstStyle/>
          <a:p>
            <a:pPr>
              <a:defRPr/>
            </a:pPr>
            <a:fld id="{5226039F-0C17-4B38-B814-38409C32FD6D}" type="slidenum">
              <a:rPr lang="en-US" altLang="en-US" smtClean="0"/>
              <a:pPr>
                <a:defRPr/>
              </a:pPr>
              <a:t>45</a:t>
            </a:fld>
            <a:endParaRPr lang="en-US" altLang="en-US"/>
          </a:p>
        </p:txBody>
      </p:sp>
    </p:spTree>
    <p:extLst>
      <p:ext uri="{BB962C8B-B14F-4D97-AF65-F5344CB8AC3E}">
        <p14:creationId xmlns:p14="http://schemas.microsoft.com/office/powerpoint/2010/main" val="33244371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 presetClass="entr" presetSubtype="10" repeatCount="2000" fill="hold" grpId="0" nodeType="withEffect">
                                  <p:stCondLst>
                                    <p:cond delay="0"/>
                                  </p:stCondLst>
                                  <p:childTnLst>
                                    <p:set>
                                      <p:cBhvr>
                                        <p:cTn id="6" dur="1" fill="hold">
                                          <p:stCondLst>
                                            <p:cond delay="0"/>
                                          </p:stCondLst>
                                        </p:cTn>
                                        <p:tgtEl>
                                          <p:spTgt spid="17413"/>
                                        </p:tgtEl>
                                        <p:attrNameLst>
                                          <p:attrName>style.visibility</p:attrName>
                                        </p:attrNameLst>
                                      </p:cBhvr>
                                      <p:to>
                                        <p:strVal val="visible"/>
                                      </p:to>
                                    </p:set>
                                    <p:animEffect transition="in" filter="blinds(horizontal)">
                                      <p:cBhvr>
                                        <p:cTn id="7" dur="500"/>
                                        <p:tgtEl>
                                          <p:spTgt spid="17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val 19"/>
          <p:cNvSpPr/>
          <p:nvPr/>
        </p:nvSpPr>
        <p:spPr>
          <a:xfrm>
            <a:off x="785813" y="2643188"/>
            <a:ext cx="7715250" cy="2857500"/>
          </a:xfrm>
          <a:prstGeom prst="ellipse">
            <a:avLst/>
          </a:prstGeom>
          <a:solidFill>
            <a:schemeClr val="accent2">
              <a:lumMod val="60000"/>
              <a:lumOff val="40000"/>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435" name="Marcador de Posição de Conteúdo 2"/>
          <p:cNvSpPr>
            <a:spLocks noGrp="1"/>
          </p:cNvSpPr>
          <p:nvPr>
            <p:ph idx="1"/>
          </p:nvPr>
        </p:nvSpPr>
        <p:spPr>
          <a:xfrm>
            <a:off x="642938" y="1071563"/>
            <a:ext cx="7943850" cy="4530725"/>
          </a:xfrm>
        </p:spPr>
        <p:txBody>
          <a:bodyPr/>
          <a:lstStyle/>
          <a:p>
            <a:pPr>
              <a:defRPr/>
            </a:pPr>
            <a:r>
              <a:rPr lang="en-US" sz="1800" b="1" dirty="0" smtClean="0"/>
              <a:t>Constraints</a:t>
            </a:r>
            <a:endParaRPr lang="en-US" sz="1600" b="1" dirty="0" smtClean="0"/>
          </a:p>
          <a:p>
            <a:pPr>
              <a:defRPr/>
            </a:pPr>
            <a:endParaRPr lang="en-US" sz="1600" dirty="0" smtClean="0"/>
          </a:p>
          <a:p>
            <a:pPr lvl="1">
              <a:defRPr/>
            </a:pPr>
            <a:r>
              <a:rPr lang="en-US" sz="1600" dirty="0" smtClean="0"/>
              <a:t>Defining constraints – Upper bounded</a:t>
            </a:r>
          </a:p>
          <a:p>
            <a:pPr lvl="1">
              <a:defRPr/>
            </a:pPr>
            <a:endParaRPr lang="en-US" sz="1600" dirty="0" smtClean="0"/>
          </a:p>
          <a:p>
            <a:pPr lvl="1">
              <a:defRPr/>
            </a:pPr>
            <a:r>
              <a:rPr lang="en-US" sz="1600" dirty="0" smtClean="0"/>
              <a:t>Environmental indicators</a:t>
            </a:r>
          </a:p>
          <a:p>
            <a:pPr lvl="1">
              <a:defRPr/>
            </a:pPr>
            <a:endParaRPr lang="en-US" sz="1600" dirty="0" smtClean="0"/>
          </a:p>
          <a:p>
            <a:pPr lvl="1">
              <a:defRPr/>
            </a:pPr>
            <a:endParaRPr lang="en-US" sz="1600" dirty="0" smtClean="0"/>
          </a:p>
          <a:p>
            <a:pPr lvl="2">
              <a:defRPr/>
            </a:pPr>
            <a:r>
              <a:rPr lang="en-US" sz="1600" dirty="0" smtClean="0"/>
              <a:t>GHG </a:t>
            </a:r>
            <a:r>
              <a:rPr lang="en-US" sz="1400" dirty="0" smtClean="0"/>
              <a:t> = </a:t>
            </a:r>
            <a:r>
              <a:rPr lang="en-US" sz="1400" dirty="0" smtClean="0">
                <a:effectLst>
                  <a:outerShdw blurRad="38100" dist="38100" dir="2700000" algn="tl">
                    <a:srgbClr val="000000">
                      <a:alpha val="43137"/>
                    </a:srgbClr>
                  </a:outerShdw>
                </a:effectLst>
              </a:rPr>
              <a:t>etco2 + (310) (etn2o) + (21) (etch4)</a:t>
            </a:r>
            <a:endParaRPr lang="en-US" sz="1600" dirty="0" smtClean="0">
              <a:effectLst>
                <a:outerShdw blurRad="38100" dist="38100" dir="2700000" algn="tl">
                  <a:srgbClr val="000000">
                    <a:alpha val="43137"/>
                  </a:srgbClr>
                </a:outerShdw>
              </a:effectLst>
            </a:endParaRPr>
          </a:p>
          <a:p>
            <a:pPr lvl="2">
              <a:defRPr/>
            </a:pPr>
            <a:endParaRPr lang="en-US" sz="1600" dirty="0" smtClean="0"/>
          </a:p>
          <a:p>
            <a:pPr lvl="2">
              <a:defRPr/>
            </a:pPr>
            <a:r>
              <a:rPr lang="en-US" sz="1600" dirty="0" smtClean="0"/>
              <a:t>Acidifying emissions </a:t>
            </a:r>
            <a:r>
              <a:rPr lang="en-US" sz="1400" dirty="0" smtClean="0"/>
              <a:t>=</a:t>
            </a:r>
            <a:r>
              <a:rPr lang="en-US" sz="1400" dirty="0" smtClean="0">
                <a:effectLst>
                  <a:outerShdw blurRad="38100" dist="38100" dir="2700000" algn="tl">
                    <a:srgbClr val="000000">
                      <a:alpha val="43137"/>
                    </a:srgbClr>
                  </a:outerShdw>
                </a:effectLst>
              </a:rPr>
              <a:t> (21.74) </a:t>
            </a:r>
            <a:r>
              <a:rPr lang="en-US" sz="1400" dirty="0" err="1" smtClean="0">
                <a:effectLst>
                  <a:outerShdw blurRad="38100" dist="38100" dir="2700000" algn="tl">
                    <a:srgbClr val="000000">
                      <a:alpha val="43137"/>
                    </a:srgbClr>
                  </a:outerShdw>
                </a:effectLst>
              </a:rPr>
              <a:t>etnox</a:t>
            </a:r>
            <a:r>
              <a:rPr lang="en-US" sz="1400" dirty="0" smtClean="0">
                <a:effectLst>
                  <a:outerShdw blurRad="38100" dist="38100" dir="2700000" algn="tl">
                    <a:srgbClr val="000000">
                      <a:alpha val="43137"/>
                    </a:srgbClr>
                  </a:outerShdw>
                </a:effectLst>
              </a:rPr>
              <a:t> + (31.25) etso2 + (58.82) etnh3</a:t>
            </a:r>
          </a:p>
          <a:p>
            <a:pPr lvl="2">
              <a:defRPr/>
            </a:pPr>
            <a:endParaRPr lang="en-US" sz="1600" dirty="0" smtClean="0"/>
          </a:p>
          <a:p>
            <a:pPr lvl="2">
              <a:defRPr/>
            </a:pPr>
            <a:r>
              <a:rPr lang="en-US" sz="1600" dirty="0" smtClean="0"/>
              <a:t>Ozone precursors emissions</a:t>
            </a:r>
            <a:r>
              <a:rPr lang="en-US" sz="1400" dirty="0" smtClean="0"/>
              <a:t>= </a:t>
            </a:r>
            <a:r>
              <a:rPr lang="en-US" sz="1400" dirty="0" smtClean="0">
                <a:effectLst>
                  <a:outerShdw blurRad="38100" dist="38100" dir="2700000" algn="tl">
                    <a:srgbClr val="000000">
                      <a:alpha val="43137"/>
                    </a:srgbClr>
                  </a:outerShdw>
                </a:effectLst>
              </a:rPr>
              <a:t>(1.22) (</a:t>
            </a:r>
            <a:r>
              <a:rPr lang="en-US" sz="1400" dirty="0" err="1" smtClean="0">
                <a:effectLst>
                  <a:outerShdw blurRad="38100" dist="38100" dir="2700000" algn="tl">
                    <a:srgbClr val="000000">
                      <a:alpha val="43137"/>
                    </a:srgbClr>
                  </a:outerShdw>
                </a:effectLst>
              </a:rPr>
              <a:t>etnox</a:t>
            </a:r>
            <a:r>
              <a:rPr lang="en-US" sz="1400" dirty="0" smtClean="0">
                <a:effectLst>
                  <a:outerShdw blurRad="38100" dist="38100" dir="2700000" algn="tl">
                    <a:srgbClr val="000000">
                      <a:alpha val="43137"/>
                    </a:srgbClr>
                  </a:outerShdw>
                </a:effectLst>
              </a:rPr>
              <a:t>) + </a:t>
            </a:r>
            <a:r>
              <a:rPr lang="en-US" sz="1400" dirty="0" err="1" smtClean="0">
                <a:effectLst>
                  <a:outerShdw blurRad="38100" dist="38100" dir="2700000" algn="tl">
                    <a:srgbClr val="000000">
                      <a:alpha val="43137"/>
                    </a:srgbClr>
                  </a:outerShdw>
                </a:effectLst>
              </a:rPr>
              <a:t>etcovnm</a:t>
            </a:r>
            <a:r>
              <a:rPr lang="en-US" sz="1400" dirty="0" smtClean="0">
                <a:effectLst>
                  <a:outerShdw blurRad="38100" dist="38100" dir="2700000" algn="tl">
                    <a:srgbClr val="000000">
                      <a:alpha val="43137"/>
                    </a:srgbClr>
                  </a:outerShdw>
                </a:effectLst>
              </a:rPr>
              <a:t> + (0.11)(</a:t>
            </a:r>
            <a:r>
              <a:rPr lang="en-US" sz="1400" dirty="0" err="1" smtClean="0">
                <a:effectLst>
                  <a:outerShdw blurRad="38100" dist="38100" dir="2700000" algn="tl">
                    <a:srgbClr val="000000">
                      <a:alpha val="43137"/>
                    </a:srgbClr>
                  </a:outerShdw>
                </a:effectLst>
              </a:rPr>
              <a:t>etco</a:t>
            </a:r>
            <a:r>
              <a:rPr lang="en-US" sz="1400" dirty="0" smtClean="0">
                <a:effectLst>
                  <a:outerShdw blurRad="38100" dist="38100" dir="2700000" algn="tl">
                    <a:srgbClr val="000000">
                      <a:alpha val="43137"/>
                    </a:srgbClr>
                  </a:outerShdw>
                </a:effectLst>
              </a:rPr>
              <a:t>) + (0.014) (etch4)</a:t>
            </a:r>
            <a:endParaRPr lang="en-US" sz="1600" dirty="0" smtClean="0">
              <a:effectLst>
                <a:outerShdw blurRad="38100" dist="38100" dir="2700000" algn="tl">
                  <a:srgbClr val="000000">
                    <a:alpha val="43137"/>
                  </a:srgbClr>
                </a:outerShdw>
              </a:effectLst>
            </a:endParaRPr>
          </a:p>
          <a:p>
            <a:pPr lvl="2">
              <a:defRPr/>
            </a:pPr>
            <a:endParaRPr lang="en-US" sz="1600" dirty="0" smtClean="0"/>
          </a:p>
          <a:p>
            <a:pPr lvl="2">
              <a:defRPr/>
            </a:pPr>
            <a:endParaRPr lang="en-US" sz="1600" dirty="0" smtClean="0"/>
          </a:p>
          <a:p>
            <a:pPr lvl="2">
              <a:defRPr/>
            </a:pPr>
            <a:endParaRPr lang="en-US" sz="1600" dirty="0" smtClean="0"/>
          </a:p>
        </p:txBody>
      </p:sp>
      <p:sp>
        <p:nvSpPr>
          <p:cNvPr id="18437" name="AutoShape 24"/>
          <p:cNvSpPr>
            <a:spLocks noChangeArrowheads="1"/>
          </p:cNvSpPr>
          <p:nvPr/>
        </p:nvSpPr>
        <p:spPr bwMode="auto">
          <a:xfrm>
            <a:off x="7529513" y="3786188"/>
            <a:ext cx="1543050" cy="500062"/>
          </a:xfrm>
          <a:prstGeom prst="roundRect">
            <a:avLst>
              <a:gd name="adj" fmla="val 16667"/>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a:t>Interval</a:t>
            </a:r>
          </a:p>
        </p:txBody>
      </p:sp>
      <p:sp>
        <p:nvSpPr>
          <p:cNvPr id="18436" name="Título 1"/>
          <p:cNvSpPr>
            <a:spLocks noGrp="1"/>
          </p:cNvSpPr>
          <p:nvPr>
            <p:ph type="title"/>
          </p:nvPr>
        </p:nvSpPr>
        <p:spPr>
          <a:xfrm>
            <a:off x="500063" y="285750"/>
            <a:ext cx="8229600" cy="1139825"/>
          </a:xfrm>
        </p:spPr>
        <p:txBody>
          <a:bodyPr/>
          <a:lstStyle/>
          <a:p>
            <a:r>
              <a:rPr lang="en-US" altLang="en-US" sz="2000" b="1" dirty="0" smtClean="0">
                <a:ea typeface="宋体" pitchFamily="2" charset="-122"/>
              </a:rPr>
              <a:t/>
            </a:r>
            <a:br>
              <a:rPr lang="en-US" altLang="en-US" sz="2000" b="1" dirty="0" smtClean="0">
                <a:ea typeface="宋体" pitchFamily="2" charset="-122"/>
              </a:rPr>
            </a:br>
            <a:r>
              <a:rPr lang="en-US" altLang="en-US" sz="2000" b="1" dirty="0" smtClean="0">
                <a:ea typeface="宋体" pitchFamily="2" charset="-122"/>
              </a:rPr>
              <a:t>An interval model for E3 planning</a:t>
            </a:r>
            <a:br>
              <a:rPr lang="en-US" altLang="en-US" sz="2000" b="1" dirty="0" smtClean="0">
                <a:ea typeface="宋体" pitchFamily="2" charset="-122"/>
              </a:rPr>
            </a:br>
            <a:r>
              <a:rPr lang="en-US" altLang="en-US" sz="2000" dirty="0" smtClean="0">
                <a:ea typeface="宋体" pitchFamily="2" charset="-122"/>
              </a:rPr>
              <a:t/>
            </a:r>
            <a:br>
              <a:rPr lang="en-US" altLang="en-US" sz="2000" dirty="0" smtClean="0">
                <a:ea typeface="宋体" pitchFamily="2" charset="-122"/>
              </a:rPr>
            </a:br>
            <a:endParaRPr lang="en-US" altLang="en-US" sz="2000" dirty="0" smtClean="0"/>
          </a:p>
        </p:txBody>
      </p:sp>
      <p:sp>
        <p:nvSpPr>
          <p:cNvPr id="6" name="Marcador de Posição da Data 5"/>
          <p:cNvSpPr>
            <a:spLocks noGrp="1"/>
          </p:cNvSpPr>
          <p:nvPr>
            <p:ph type="dt" sz="quarter" idx="10"/>
          </p:nvPr>
        </p:nvSpPr>
        <p:spPr/>
        <p:txBody>
          <a:bodyPr/>
          <a:lstStyle/>
          <a:p>
            <a:pPr>
              <a:defRPr/>
            </a:pPr>
            <a:fld id="{4F5EA863-3086-44A2-8FE3-B27BF5B0AB7B}" type="datetime1">
              <a:rPr lang="en-US" altLang="en-US" smtClean="0"/>
              <a:pPr>
                <a:defRPr/>
              </a:pPr>
              <a:t>9/25/2014</a:t>
            </a:fld>
            <a:endParaRPr lang="en-US" altLang="en-US"/>
          </a:p>
        </p:txBody>
      </p:sp>
      <p:sp>
        <p:nvSpPr>
          <p:cNvPr id="7" name="Marcador de Posição do Rodapé 6"/>
          <p:cNvSpPr>
            <a:spLocks noGrp="1"/>
          </p:cNvSpPr>
          <p:nvPr>
            <p:ph type="ftr" sz="quarter" idx="11"/>
          </p:nvPr>
        </p:nvSpPr>
        <p:spPr/>
        <p:txBody>
          <a:bodyPr/>
          <a:lstStyle/>
          <a:p>
            <a:pPr>
              <a:defRPr/>
            </a:pPr>
            <a:r>
              <a:rPr lang="en-US" altLang="en-US" smtClean="0"/>
              <a:t>Carla Oliveira Henriques</a:t>
            </a:r>
            <a:endParaRPr lang="en-US" altLang="en-US"/>
          </a:p>
        </p:txBody>
      </p:sp>
      <p:sp>
        <p:nvSpPr>
          <p:cNvPr id="8" name="Marcador de Posição do Número do Diapositivo 7"/>
          <p:cNvSpPr>
            <a:spLocks noGrp="1"/>
          </p:cNvSpPr>
          <p:nvPr>
            <p:ph type="sldNum" sz="quarter" idx="12"/>
          </p:nvPr>
        </p:nvSpPr>
        <p:spPr/>
        <p:txBody>
          <a:bodyPr/>
          <a:lstStyle/>
          <a:p>
            <a:pPr>
              <a:defRPr/>
            </a:pPr>
            <a:fld id="{B9A0959B-CA54-47FA-BE6F-9F44DE6437A0}" type="slidenum">
              <a:rPr lang="en-US" altLang="en-US" smtClean="0"/>
              <a:pPr>
                <a:defRPr/>
              </a:pPr>
              <a:t>46</a:t>
            </a:fld>
            <a:endParaRPr lang="en-US" altLang="en-US"/>
          </a:p>
        </p:txBody>
      </p:sp>
    </p:spTree>
    <p:extLst>
      <p:ext uri="{BB962C8B-B14F-4D97-AF65-F5344CB8AC3E}">
        <p14:creationId xmlns:p14="http://schemas.microsoft.com/office/powerpoint/2010/main" val="315126993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b="1" dirty="0" smtClean="0"/>
              <a:t>Uncertainty handling of IO MOLP models</a:t>
            </a:r>
            <a:endParaRPr lang="pt-PT" dirty="0"/>
          </a:p>
        </p:txBody>
      </p:sp>
      <p:sp>
        <p:nvSpPr>
          <p:cNvPr id="3" name="Marcador de Posição de Conteúdo 2"/>
          <p:cNvSpPr>
            <a:spLocks noGrp="1"/>
          </p:cNvSpPr>
          <p:nvPr>
            <p:ph idx="1"/>
          </p:nvPr>
        </p:nvSpPr>
        <p:spPr/>
        <p:txBody>
          <a:bodyPr>
            <a:noAutofit/>
          </a:bodyPr>
          <a:lstStyle/>
          <a:p>
            <a:endParaRPr lang="en-GB" sz="1600" dirty="0" smtClean="0"/>
          </a:p>
          <a:p>
            <a:r>
              <a:rPr lang="en-GB" sz="1600" dirty="0"/>
              <a:t>Finally, when </a:t>
            </a:r>
            <a:r>
              <a:rPr lang="en-GB" sz="1600" b="1" dirty="0" err="1"/>
              <a:t>multiobjective</a:t>
            </a:r>
            <a:r>
              <a:rPr lang="en-GB" sz="1600" b="1" dirty="0"/>
              <a:t> stochastic linear programming </a:t>
            </a:r>
            <a:r>
              <a:rPr lang="en-GB" sz="1600" dirty="0"/>
              <a:t>can be used as a modelling approach, </a:t>
            </a:r>
            <a:r>
              <a:rPr lang="en-GB" sz="1600" dirty="0" err="1"/>
              <a:t>Urli</a:t>
            </a:r>
            <a:r>
              <a:rPr lang="en-GB" sz="1600" dirty="0"/>
              <a:t> and Nadeau (2004) developed a scenario approach, called PROMISE/scenarios, where the probabilities of scenarios are only incompletely specified according to a ranking. However, this method is either </a:t>
            </a:r>
            <a:r>
              <a:rPr lang="en-GB" sz="1600" b="1" dirty="0"/>
              <a:t>suited for models with small dimensions or for big dimensional models </a:t>
            </a:r>
            <a:r>
              <a:rPr lang="en-GB" sz="1600" dirty="0"/>
              <a:t>but with few </a:t>
            </a:r>
            <a:r>
              <a:rPr lang="en-GB" sz="1600" dirty="0" smtClean="0"/>
              <a:t>scenarios. </a:t>
            </a:r>
            <a:r>
              <a:rPr lang="en-GB" sz="1600" dirty="0"/>
              <a:t> </a:t>
            </a:r>
          </a:p>
          <a:p>
            <a:endParaRPr lang="en-GB" sz="1600" dirty="0" smtClean="0"/>
          </a:p>
          <a:p>
            <a:endParaRPr lang="en-GB" sz="1600" dirty="0" smtClean="0"/>
          </a:p>
          <a:p>
            <a:endParaRPr lang="pt-PT" sz="1600" dirty="0"/>
          </a:p>
        </p:txBody>
      </p:sp>
      <p:sp>
        <p:nvSpPr>
          <p:cNvPr id="6" name="Marcador de Posição do Número do Diapositivo 5"/>
          <p:cNvSpPr>
            <a:spLocks noGrp="1"/>
          </p:cNvSpPr>
          <p:nvPr>
            <p:ph type="sldNum" sz="quarter" idx="12"/>
          </p:nvPr>
        </p:nvSpPr>
        <p:spPr/>
        <p:txBody>
          <a:bodyPr/>
          <a:lstStyle/>
          <a:p>
            <a:fld id="{FF25B18E-F4F2-4D2B-B7C3-AE7A56E057AB}" type="slidenum">
              <a:rPr lang="pt-PT" smtClean="0"/>
              <a:pPr/>
              <a:t>47</a:t>
            </a:fld>
            <a:endParaRPr lang="pt-PT"/>
          </a:p>
        </p:txBody>
      </p:sp>
      <p:sp>
        <p:nvSpPr>
          <p:cNvPr id="7" name="Marcador de Posição do Rodapé 6"/>
          <p:cNvSpPr>
            <a:spLocks noGrp="1"/>
          </p:cNvSpPr>
          <p:nvPr>
            <p:ph type="ftr" sz="quarter" idx="11"/>
          </p:nvPr>
        </p:nvSpPr>
        <p:spPr/>
        <p:txBody>
          <a:bodyPr/>
          <a:lstStyle/>
          <a:p>
            <a:endParaRPr lang="pt-PT"/>
          </a:p>
        </p:txBody>
      </p:sp>
    </p:spTree>
    <p:extLst>
      <p:ext uri="{BB962C8B-B14F-4D97-AF65-F5344CB8AC3E}">
        <p14:creationId xmlns:p14="http://schemas.microsoft.com/office/powerpoint/2010/main" val="214805840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b="1" dirty="0" smtClean="0"/>
              <a:t/>
            </a:r>
            <a:br>
              <a:rPr lang="en-GB" b="1" dirty="0" smtClean="0"/>
            </a:br>
            <a:r>
              <a:rPr lang="en-GB" b="1" dirty="0" smtClean="0"/>
              <a:t>A review on IO MOLP models</a:t>
            </a:r>
            <a:r>
              <a:rPr lang="pt-PT" dirty="0" smtClean="0"/>
              <a:t/>
            </a:r>
            <a:br>
              <a:rPr lang="pt-PT" dirty="0" smtClean="0"/>
            </a:br>
            <a:r>
              <a:rPr lang="en-GB" dirty="0" smtClean="0"/>
              <a:t> </a:t>
            </a:r>
            <a:r>
              <a:rPr lang="pt-PT" dirty="0" smtClean="0"/>
              <a:t/>
            </a:r>
            <a:br>
              <a:rPr lang="pt-PT" dirty="0" smtClean="0"/>
            </a:br>
            <a:endParaRPr lang="pt-PT" dirty="0"/>
          </a:p>
        </p:txBody>
      </p:sp>
      <p:sp>
        <p:nvSpPr>
          <p:cNvPr id="3" name="Marcador de Posição de Conteúdo 2"/>
          <p:cNvSpPr>
            <a:spLocks noGrp="1"/>
          </p:cNvSpPr>
          <p:nvPr>
            <p:ph idx="1"/>
          </p:nvPr>
        </p:nvSpPr>
        <p:spPr>
          <a:xfrm>
            <a:off x="395536" y="1124744"/>
            <a:ext cx="7620000" cy="4800600"/>
          </a:xfrm>
        </p:spPr>
        <p:txBody>
          <a:bodyPr/>
          <a:lstStyle/>
          <a:p>
            <a:endParaRPr lang="en-GB" dirty="0" smtClean="0"/>
          </a:p>
          <a:p>
            <a:r>
              <a:rPr lang="en-GB" b="1" dirty="0" smtClean="0"/>
              <a:t>Main scopes and applications of IO LP models</a:t>
            </a:r>
            <a:r>
              <a:rPr lang="en-GB" dirty="0" smtClean="0"/>
              <a:t>.</a:t>
            </a:r>
          </a:p>
          <a:p>
            <a:endParaRPr lang="en-GB" dirty="0" smtClean="0"/>
          </a:p>
          <a:p>
            <a:endParaRPr lang="en-GB" dirty="0" smtClean="0"/>
          </a:p>
          <a:p>
            <a:r>
              <a:rPr lang="en-GB" dirty="0" smtClean="0"/>
              <a:t>In general, traditional studies using IO analysis under the framework of LP consider a given regional economy and can be used for economic purposes or even for energy/environmental planning and waste/wastewater management.</a:t>
            </a:r>
          </a:p>
          <a:p>
            <a:endParaRPr lang="en-GB" dirty="0" smtClean="0"/>
          </a:p>
          <a:p>
            <a:endParaRPr lang="en-GB" dirty="0" smtClean="0"/>
          </a:p>
          <a:p>
            <a:endParaRPr lang="en-GB" dirty="0" smtClean="0"/>
          </a:p>
          <a:p>
            <a:endParaRPr lang="en-GB" dirty="0" smtClean="0"/>
          </a:p>
          <a:p>
            <a:endParaRPr lang="pt-PT" dirty="0"/>
          </a:p>
        </p:txBody>
      </p:sp>
      <p:sp>
        <p:nvSpPr>
          <p:cNvPr id="6" name="Marcador de Posição do Número do Diapositivo 5"/>
          <p:cNvSpPr>
            <a:spLocks noGrp="1"/>
          </p:cNvSpPr>
          <p:nvPr>
            <p:ph type="sldNum" sz="quarter" idx="12"/>
          </p:nvPr>
        </p:nvSpPr>
        <p:spPr/>
        <p:txBody>
          <a:bodyPr/>
          <a:lstStyle/>
          <a:p>
            <a:fld id="{FF25B18E-F4F2-4D2B-B7C3-AE7A56E057AB}" type="slidenum">
              <a:rPr lang="pt-PT" smtClean="0"/>
              <a:pPr/>
              <a:t>48</a:t>
            </a:fld>
            <a:endParaRPr lang="pt-PT"/>
          </a:p>
        </p:txBody>
      </p:sp>
      <p:sp>
        <p:nvSpPr>
          <p:cNvPr id="7" name="Marcador de Posição do Rodapé 6"/>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b="1" dirty="0" smtClean="0"/>
              <a:t/>
            </a:r>
            <a:br>
              <a:rPr lang="en-GB" b="1" dirty="0" smtClean="0"/>
            </a:br>
            <a:endParaRPr lang="pt-PT" dirty="0"/>
          </a:p>
        </p:txBody>
      </p:sp>
      <p:graphicFrame>
        <p:nvGraphicFramePr>
          <p:cNvPr id="6" name="Tabela 5"/>
          <p:cNvGraphicFramePr>
            <a:graphicFrameLocks noGrp="1"/>
          </p:cNvGraphicFramePr>
          <p:nvPr/>
        </p:nvGraphicFramePr>
        <p:xfrm>
          <a:off x="0" y="1"/>
          <a:ext cx="8460430" cy="6867664"/>
        </p:xfrm>
        <a:graphic>
          <a:graphicData uri="http://schemas.openxmlformats.org/drawingml/2006/table">
            <a:tbl>
              <a:tblPr/>
              <a:tblGrid>
                <a:gridCol w="2158261"/>
                <a:gridCol w="2864403"/>
                <a:gridCol w="1195010"/>
                <a:gridCol w="1121378"/>
                <a:gridCol w="1121378"/>
              </a:tblGrid>
              <a:tr h="501804">
                <a:tc>
                  <a:txBody>
                    <a:bodyPr/>
                    <a:lstStyle/>
                    <a:p>
                      <a:pPr algn="ctr">
                        <a:spcAft>
                          <a:spcPts val="0"/>
                        </a:spcAft>
                      </a:pPr>
                      <a:r>
                        <a:rPr lang="en-GB" sz="1100" b="1" dirty="0">
                          <a:latin typeface="+mn-lt"/>
                          <a:ea typeface="Times New Roman"/>
                        </a:rPr>
                        <a:t>Main scope</a:t>
                      </a:r>
                      <a:endParaRPr lang="pt-PT" sz="1100" b="1"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b="1">
                          <a:latin typeface="+mn-lt"/>
                          <a:ea typeface="Times New Roman"/>
                        </a:rPr>
                        <a:t>Application</a:t>
                      </a:r>
                      <a:endParaRPr lang="pt-PT" sz="1100" b="1">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b="1">
                          <a:latin typeface="+mn-lt"/>
                          <a:ea typeface="Times New Roman"/>
                        </a:rPr>
                        <a:t>Country </a:t>
                      </a:r>
                      <a:endParaRPr lang="pt-PT" sz="1100" b="1">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b="1">
                          <a:latin typeface="+mn-lt"/>
                          <a:ea typeface="Times New Roman"/>
                        </a:rPr>
                        <a:t>Reference</a:t>
                      </a:r>
                      <a:endParaRPr lang="pt-PT" sz="1100" b="1">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b="1" dirty="0">
                          <a:latin typeface="+mn-lt"/>
                          <a:ea typeface="Times New Roman"/>
                        </a:rPr>
                        <a:t>Citations </a:t>
                      </a:r>
                      <a:br>
                        <a:rPr lang="en-GB" sz="1100" b="1" dirty="0">
                          <a:latin typeface="+mn-lt"/>
                          <a:ea typeface="Times New Roman"/>
                        </a:rPr>
                      </a:br>
                      <a:r>
                        <a:rPr lang="en-GB" sz="1100" b="1" dirty="0">
                          <a:latin typeface="+mn-lt"/>
                          <a:ea typeface="Times New Roman"/>
                        </a:rPr>
                        <a:t>(</a:t>
                      </a:r>
                      <a:r>
                        <a:rPr lang="en-GB" sz="1100" b="1" dirty="0" err="1">
                          <a:latin typeface="+mn-lt"/>
                          <a:ea typeface="Times New Roman"/>
                        </a:rPr>
                        <a:t>google</a:t>
                      </a:r>
                      <a:r>
                        <a:rPr lang="en-GB" sz="1100" b="1" dirty="0">
                          <a:latin typeface="+mn-lt"/>
                          <a:ea typeface="Times New Roman"/>
                        </a:rPr>
                        <a:t> scholar)</a:t>
                      </a:r>
                      <a:endParaRPr lang="pt-PT" sz="1100" b="1"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536">
                <a:tc>
                  <a:txBody>
                    <a:bodyPr/>
                    <a:lstStyle/>
                    <a:p>
                      <a:pPr>
                        <a:spcAft>
                          <a:spcPts val="0"/>
                        </a:spcAft>
                      </a:pPr>
                      <a:r>
                        <a:rPr lang="en-GB" sz="1100">
                          <a:latin typeface="+mn-lt"/>
                          <a:ea typeface="Times New Roman"/>
                        </a:rPr>
                        <a:t>Economic planning</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latin typeface="+mn-lt"/>
                          <a:ea typeface="Times New Roman"/>
                        </a:rPr>
                        <a:t>Choose gross output to minimize labour costs of a specified bill of final goods</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USA</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Dorfman et al. (1958)</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2124</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1804">
                <a:tc>
                  <a:txBody>
                    <a:bodyPr/>
                    <a:lstStyle/>
                    <a:p>
                      <a:pPr>
                        <a:spcAft>
                          <a:spcPts val="0"/>
                        </a:spcAft>
                      </a:pPr>
                      <a:r>
                        <a:rPr lang="en-GB" sz="1100">
                          <a:latin typeface="+mn-lt"/>
                          <a:ea typeface="Times New Roman"/>
                        </a:rPr>
                        <a:t>Economic planning</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latin typeface="+mn-lt"/>
                          <a:ea typeface="Times New Roman"/>
                        </a:rPr>
                        <a:t>Explain how do changes in the structure of inputs influence the output level of particular activity sectors</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Poland</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Lipinski (1985)</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n.a.</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1804">
                <a:tc>
                  <a:txBody>
                    <a:bodyPr/>
                    <a:lstStyle/>
                    <a:p>
                      <a:pPr>
                        <a:spcAft>
                          <a:spcPts val="0"/>
                        </a:spcAft>
                      </a:pPr>
                      <a:r>
                        <a:rPr lang="en-GB" sz="1100">
                          <a:latin typeface="+mn-lt"/>
                          <a:ea typeface="Times New Roman"/>
                        </a:rPr>
                        <a:t>Economic planning</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latin typeface="+mn-lt"/>
                          <a:ea typeface="Times New Roman"/>
                        </a:rPr>
                        <a:t>Determine comparative advantages in international trade</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Canada</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ten Raa and Mohnen (1994)</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21</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9074">
                <a:tc>
                  <a:txBody>
                    <a:bodyPr/>
                    <a:lstStyle/>
                    <a:p>
                      <a:pPr>
                        <a:spcAft>
                          <a:spcPts val="0"/>
                        </a:spcAft>
                      </a:pPr>
                      <a:r>
                        <a:rPr lang="en-GB" sz="1100">
                          <a:latin typeface="+mn-lt"/>
                          <a:ea typeface="Times New Roman"/>
                        </a:rPr>
                        <a:t>E3 planning</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latin typeface="+mn-lt"/>
                          <a:ea typeface="Times New Roman"/>
                        </a:rPr>
                        <a:t>Determine the optimal extent of economic activities within the restrains set to environmental pollution and optimal allocation of scarce oil products</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Netherlands</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Muller (1979)</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43</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536">
                <a:tc>
                  <a:txBody>
                    <a:bodyPr/>
                    <a:lstStyle/>
                    <a:p>
                      <a:pPr>
                        <a:spcAft>
                          <a:spcPts val="0"/>
                        </a:spcAft>
                      </a:pPr>
                      <a:r>
                        <a:rPr lang="en-GB" sz="1100">
                          <a:latin typeface="+mn-lt"/>
                          <a:ea typeface="Times New Roman"/>
                        </a:rPr>
                        <a:t>Energy planning</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latin typeface="+mn-lt"/>
                          <a:ea typeface="Times New Roman"/>
                        </a:rPr>
                        <a:t>Evaluate the impacts of energy shortages</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Hawaii</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Leung and Hsu (1984)</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11</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9074">
                <a:tc>
                  <a:txBody>
                    <a:bodyPr/>
                    <a:lstStyle/>
                    <a:p>
                      <a:pPr>
                        <a:spcAft>
                          <a:spcPts val="0"/>
                        </a:spcAft>
                      </a:pPr>
                      <a:r>
                        <a:rPr lang="en-GB" sz="1100">
                          <a:latin typeface="+mn-lt"/>
                          <a:ea typeface="Times New Roman"/>
                        </a:rPr>
                        <a:t>Economic planning</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latin typeface="+mn-lt"/>
                          <a:ea typeface="Times New Roman"/>
                        </a:rPr>
                        <a:t>Obtain a balanced level of production of sectors producing capital goods with the amounts of financial resources available for these sectors</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USSR</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Kazantzev (1985)</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n.a.</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6342">
                <a:tc>
                  <a:txBody>
                    <a:bodyPr/>
                    <a:lstStyle/>
                    <a:p>
                      <a:pPr>
                        <a:spcAft>
                          <a:spcPts val="0"/>
                        </a:spcAft>
                      </a:pPr>
                      <a:r>
                        <a:rPr lang="en-GB" sz="1100">
                          <a:latin typeface="+mn-lt"/>
                          <a:ea typeface="Times New Roman"/>
                        </a:rPr>
                        <a:t>Regional energy planning</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latin typeface="+mn-lt"/>
                          <a:ea typeface="Times New Roman"/>
                        </a:rPr>
                        <a:t>Help the Advisory Board on Energy of the government of India to envisage regional energy planning, capturing regional specificities in the energy demand-supply structure</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India</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Moulik et al. (1992)</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6</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536">
                <a:tc>
                  <a:txBody>
                    <a:bodyPr/>
                    <a:lstStyle/>
                    <a:p>
                      <a:pPr>
                        <a:spcAft>
                          <a:spcPts val="0"/>
                        </a:spcAft>
                      </a:pPr>
                      <a:r>
                        <a:rPr lang="en-GB" sz="1100">
                          <a:latin typeface="+mn-lt"/>
                          <a:ea typeface="Times New Roman"/>
                        </a:rPr>
                        <a:t>Waste management</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latin typeface="+mn-lt"/>
                          <a:ea typeface="Times New Roman"/>
                        </a:rPr>
                        <a:t>Establish how sustainable consumption should be</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Japan</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Kondo and Takase (2003)</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1</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1804">
                <a:tc>
                  <a:txBody>
                    <a:bodyPr/>
                    <a:lstStyle/>
                    <a:p>
                      <a:pPr>
                        <a:spcAft>
                          <a:spcPts val="0"/>
                        </a:spcAft>
                      </a:pPr>
                      <a:r>
                        <a:rPr lang="en-GB" sz="1100">
                          <a:latin typeface="+mn-lt"/>
                          <a:ea typeface="Times New Roman"/>
                        </a:rPr>
                        <a:t>Waste management</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latin typeface="+mn-lt"/>
                          <a:ea typeface="Times New Roman"/>
                        </a:rPr>
                        <a:t>Obtain an optimal waste management and recycling strategy among a given set of alternative feasible strategies</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Japan</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Kondo and Nakamura (2005)</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35</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536">
                <a:tc>
                  <a:txBody>
                    <a:bodyPr/>
                    <a:lstStyle/>
                    <a:p>
                      <a:pPr>
                        <a:spcAft>
                          <a:spcPts val="0"/>
                        </a:spcAft>
                      </a:pPr>
                      <a:r>
                        <a:rPr lang="en-GB" sz="1100">
                          <a:latin typeface="+mn-lt"/>
                          <a:ea typeface="Times New Roman"/>
                        </a:rPr>
                        <a:t>Wastewater management</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dirty="0">
                          <a:latin typeface="+mn-lt"/>
                          <a:ea typeface="Times New Roman"/>
                        </a:rPr>
                        <a:t>Obtain the optimal wastewater treatment options under alternative </a:t>
                      </a:r>
                      <a:r>
                        <a:rPr lang="en-GB" sz="1100" dirty="0" smtClean="0">
                          <a:latin typeface="+mn-lt"/>
                          <a:ea typeface="Times New Roman"/>
                        </a:rPr>
                        <a:t>scenarios</a:t>
                      </a:r>
                      <a:endParaRPr lang="pt-PT" sz="11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Japan</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Lin (2011)</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6</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9074">
                <a:tc>
                  <a:txBody>
                    <a:bodyPr/>
                    <a:lstStyle/>
                    <a:p>
                      <a:pPr>
                        <a:spcAft>
                          <a:spcPts val="0"/>
                        </a:spcAft>
                      </a:pPr>
                      <a:r>
                        <a:rPr lang="en-GB" sz="1100">
                          <a:latin typeface="+mn-lt"/>
                          <a:ea typeface="Times New Roman"/>
                        </a:rPr>
                        <a:t>E3 planning</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dirty="0">
                          <a:latin typeface="+mn-lt"/>
                          <a:ea typeface="Times New Roman"/>
                        </a:rPr>
                        <a:t>Reallocate production in Greece, on a sector-by-sector basis, in order to meet overall demand constraints and GHG Kyoto emission targets</a:t>
                      </a:r>
                      <a:endParaRPr lang="pt-PT" sz="11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Greece</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Hristu-Varsakelis et al. (2010)</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7</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9074">
                <a:tc>
                  <a:txBody>
                    <a:bodyPr/>
                    <a:lstStyle/>
                    <a:p>
                      <a:pPr>
                        <a:spcAft>
                          <a:spcPts val="0"/>
                        </a:spcAft>
                      </a:pPr>
                      <a:r>
                        <a:rPr lang="en-GB" sz="1100">
                          <a:latin typeface="+mn-lt"/>
                          <a:ea typeface="Times New Roman"/>
                        </a:rPr>
                        <a:t>E3 planning</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latin typeface="+mn-lt"/>
                          <a:ea typeface="Times New Roman"/>
                        </a:rPr>
                        <a:t>Quantify the magnitude of economic sacrifices required to achieve environmental goals, in a series of policy scenarios of practical importance</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Greece</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latin typeface="+mn-lt"/>
                          <a:ea typeface="Times New Roman"/>
                        </a:rPr>
                        <a:t>Hristu-Varsakelis et al. (2012)</a:t>
                      </a:r>
                      <a:endParaRPr lang="pt-PT" sz="11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err="1">
                          <a:latin typeface="+mn-lt"/>
                          <a:ea typeface="Times New Roman"/>
                        </a:rPr>
                        <a:t>n.a</a:t>
                      </a:r>
                      <a:r>
                        <a:rPr lang="en-GB" sz="1100" dirty="0">
                          <a:latin typeface="+mn-lt"/>
                          <a:ea typeface="Times New Roman"/>
                        </a:rPr>
                        <a:t>.</a:t>
                      </a:r>
                      <a:endParaRPr lang="pt-PT" sz="11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Marcador de Posição do Número do Diapositivo 6"/>
          <p:cNvSpPr>
            <a:spLocks noGrp="1"/>
          </p:cNvSpPr>
          <p:nvPr>
            <p:ph type="sldNum" sz="quarter" idx="12"/>
          </p:nvPr>
        </p:nvSpPr>
        <p:spPr/>
        <p:txBody>
          <a:bodyPr/>
          <a:lstStyle/>
          <a:p>
            <a:fld id="{FF25B18E-F4F2-4D2B-B7C3-AE7A56E057AB}" type="slidenum">
              <a:rPr lang="pt-PT" smtClean="0"/>
              <a:pPr/>
              <a:t>49</a:t>
            </a:fld>
            <a:endParaRPr lang="pt-PT"/>
          </a:p>
        </p:txBody>
      </p:sp>
      <p:sp>
        <p:nvSpPr>
          <p:cNvPr id="8" name="Marcador de Posição do Rodapé 7"/>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PT" sz="3000" b="1" dirty="0" err="1" smtClean="0"/>
              <a:t>Energy-Environment-Economy</a:t>
            </a:r>
            <a:r>
              <a:rPr lang="pt-PT" sz="3000" b="1" dirty="0" smtClean="0"/>
              <a:t> </a:t>
            </a:r>
            <a:r>
              <a:rPr lang="pt-PT" sz="3000" b="1" dirty="0" err="1" smtClean="0"/>
              <a:t>models</a:t>
            </a:r>
            <a:endParaRPr lang="pt-PT" sz="3000" b="1" dirty="0"/>
          </a:p>
        </p:txBody>
      </p:sp>
      <p:sp>
        <p:nvSpPr>
          <p:cNvPr id="3" name="Marcador de Posição de Conteúdo 2"/>
          <p:cNvSpPr>
            <a:spLocks noGrp="1"/>
          </p:cNvSpPr>
          <p:nvPr>
            <p:ph idx="1"/>
          </p:nvPr>
        </p:nvSpPr>
        <p:spPr/>
        <p:txBody>
          <a:bodyPr>
            <a:normAutofit fontScale="85000" lnSpcReduction="20000"/>
          </a:bodyPr>
          <a:lstStyle/>
          <a:p>
            <a:r>
              <a:rPr lang="en-US" dirty="0" smtClean="0"/>
              <a:t>The study of the interactions between the economy (at </a:t>
            </a:r>
            <a:r>
              <a:rPr lang="en-US" b="1" dirty="0" smtClean="0"/>
              <a:t>nationa</a:t>
            </a:r>
            <a:r>
              <a:rPr lang="en-US" dirty="0" smtClean="0"/>
              <a:t>l or </a:t>
            </a:r>
            <a:r>
              <a:rPr lang="en-US" b="1" dirty="0" smtClean="0"/>
              <a:t>regional</a:t>
            </a:r>
            <a:r>
              <a:rPr lang="en-US" dirty="0" smtClean="0"/>
              <a:t> levels), the energy sector and the corresponding impacts on the environment inherently involves multiple axes of evaluation of distinct policies. </a:t>
            </a:r>
          </a:p>
          <a:p>
            <a:endParaRPr lang="en-US" dirty="0" smtClean="0"/>
          </a:p>
          <a:p>
            <a:r>
              <a:rPr lang="en-US" dirty="0" smtClean="0"/>
              <a:t>In general, </a:t>
            </a:r>
            <a:r>
              <a:rPr lang="en-US" b="1" dirty="0" smtClean="0">
                <a:effectLst>
                  <a:outerShdw blurRad="38100" dist="38100" dir="2700000" algn="tl">
                    <a:srgbClr val="000000">
                      <a:alpha val="43137"/>
                    </a:srgbClr>
                  </a:outerShdw>
                </a:effectLst>
              </a:rPr>
              <a:t>MOO models for this purpose are developed based on input-output (IO)  analysis </a:t>
            </a:r>
            <a:r>
              <a:rPr lang="en-US" dirty="0" smtClean="0"/>
              <a:t>or general equilibrium models (GEM).</a:t>
            </a:r>
          </a:p>
          <a:p>
            <a:endParaRPr lang="en-US" dirty="0" smtClean="0"/>
          </a:p>
          <a:p>
            <a:r>
              <a:rPr lang="en-US" dirty="0" smtClean="0"/>
              <a:t> The analytical framework of IO enables to </a:t>
            </a:r>
            <a:r>
              <a:rPr lang="en-US" b="1" dirty="0" smtClean="0"/>
              <a:t>model the interactions between the whole economy and the energy sector</a:t>
            </a:r>
            <a:r>
              <a:rPr lang="en-US" dirty="0" smtClean="0"/>
              <a:t>, thus identifying the energy required for the provision of goods and services in an economy and also quantifying the corresponding </a:t>
            </a:r>
            <a:r>
              <a:rPr lang="en-US" b="1" dirty="0" smtClean="0"/>
              <a:t>pollutant emissions</a:t>
            </a:r>
            <a:r>
              <a:rPr lang="en-US" dirty="0" smtClean="0"/>
              <a:t>. </a:t>
            </a:r>
          </a:p>
          <a:p>
            <a:endParaRPr lang="en-US" dirty="0" smtClean="0"/>
          </a:p>
          <a:p>
            <a:r>
              <a:rPr lang="en-US" dirty="0" smtClean="0"/>
              <a:t>GEM include interrelated markets and represent the (sub-)systems (energy, environment, economy) and the dynamic mechanisms of agent’s behavior to compute the </a:t>
            </a:r>
            <a:r>
              <a:rPr lang="en-US" b="1" dirty="0" smtClean="0"/>
              <a:t>competitive market equilibrium </a:t>
            </a:r>
            <a:r>
              <a:rPr lang="en-US" dirty="0" smtClean="0"/>
              <a:t>and determine the optimal balance for energy demand/supply and emissions/abatement.</a:t>
            </a:r>
            <a:endParaRPr lang="pt-PT" dirty="0"/>
          </a:p>
        </p:txBody>
      </p:sp>
      <p:sp>
        <p:nvSpPr>
          <p:cNvPr id="6" name="Marcador de Posição do Número do Diapositivo 5"/>
          <p:cNvSpPr>
            <a:spLocks noGrp="1"/>
          </p:cNvSpPr>
          <p:nvPr>
            <p:ph type="sldNum" sz="quarter" idx="12"/>
          </p:nvPr>
        </p:nvSpPr>
        <p:spPr/>
        <p:txBody>
          <a:bodyPr/>
          <a:lstStyle/>
          <a:p>
            <a:fld id="{FF25B18E-F4F2-4D2B-B7C3-AE7A56E057AB}" type="slidenum">
              <a:rPr lang="pt-PT" smtClean="0"/>
              <a:pPr/>
              <a:t>5</a:t>
            </a:fld>
            <a:endParaRPr lang="pt-PT"/>
          </a:p>
        </p:txBody>
      </p:sp>
      <p:sp>
        <p:nvSpPr>
          <p:cNvPr id="7" name="Marcador de Posição do Rodapé 6"/>
          <p:cNvSpPr>
            <a:spLocks noGrp="1"/>
          </p:cNvSpPr>
          <p:nvPr>
            <p:ph type="ftr" sz="quarter" idx="11"/>
          </p:nvPr>
        </p:nvSpPr>
        <p:spPr/>
        <p:txBody>
          <a:bodyPr/>
          <a:lstStyle/>
          <a:p>
            <a:endParaRPr lang="pt-PT"/>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b="1" dirty="0" smtClean="0"/>
              <a:t/>
            </a:r>
            <a:br>
              <a:rPr lang="en-GB" b="1" dirty="0" smtClean="0"/>
            </a:br>
            <a:r>
              <a:rPr lang="en-GB" b="1" dirty="0" smtClean="0"/>
              <a:t>A review on IO MOLP models</a:t>
            </a:r>
            <a:r>
              <a:rPr lang="pt-PT" dirty="0" smtClean="0"/>
              <a:t/>
            </a:r>
            <a:br>
              <a:rPr lang="pt-PT" dirty="0" smtClean="0"/>
            </a:br>
            <a:r>
              <a:rPr lang="en-GB" dirty="0" smtClean="0"/>
              <a:t> </a:t>
            </a:r>
            <a:r>
              <a:rPr lang="pt-PT" dirty="0" smtClean="0"/>
              <a:t/>
            </a:r>
            <a:br>
              <a:rPr lang="pt-PT" dirty="0" smtClean="0"/>
            </a:br>
            <a:endParaRPr lang="pt-PT" dirty="0"/>
          </a:p>
        </p:txBody>
      </p:sp>
      <p:sp>
        <p:nvSpPr>
          <p:cNvPr id="3" name="Marcador de Posição de Conteúdo 2"/>
          <p:cNvSpPr>
            <a:spLocks noGrp="1"/>
          </p:cNvSpPr>
          <p:nvPr>
            <p:ph idx="1"/>
          </p:nvPr>
        </p:nvSpPr>
        <p:spPr>
          <a:xfrm>
            <a:off x="395536" y="1124744"/>
            <a:ext cx="7620000" cy="4800600"/>
          </a:xfrm>
        </p:spPr>
        <p:txBody>
          <a:bodyPr>
            <a:normAutofit/>
          </a:bodyPr>
          <a:lstStyle/>
          <a:p>
            <a:endParaRPr lang="en-GB" b="1" dirty="0" smtClean="0"/>
          </a:p>
          <a:p>
            <a:r>
              <a:rPr lang="en-GB" b="1" dirty="0" smtClean="0"/>
              <a:t>Main scopes and applications of IO MOLP models.</a:t>
            </a:r>
          </a:p>
          <a:p>
            <a:endParaRPr lang="en-GB" dirty="0" smtClean="0"/>
          </a:p>
          <a:p>
            <a:r>
              <a:rPr lang="en-GB" dirty="0" smtClean="0"/>
              <a:t>IO MOLP models can provide a more complete assessment of different axes of evaluation of potential policies, enabling to </a:t>
            </a:r>
            <a:r>
              <a:rPr lang="en-GB" b="1" dirty="0" smtClean="0"/>
              <a:t>exploit the trade-offs between competing objectives</a:t>
            </a:r>
            <a:r>
              <a:rPr lang="en-GB" dirty="0" smtClean="0"/>
              <a:t>. </a:t>
            </a:r>
          </a:p>
          <a:p>
            <a:endParaRPr lang="en-GB" dirty="0" smtClean="0"/>
          </a:p>
          <a:p>
            <a:r>
              <a:rPr lang="en-GB" dirty="0" smtClean="0"/>
              <a:t>These IO MOLP models have been applied to provide support on economic/energy/environmental planning, wastewater management, operations planning, supply chains management and crises management (e.g. nuclear power plant accidents, trade embargoes and international conflicts). </a:t>
            </a:r>
          </a:p>
          <a:p>
            <a:endParaRPr lang="en-GB" dirty="0" smtClean="0"/>
          </a:p>
          <a:p>
            <a:endParaRPr lang="en-GB" dirty="0" smtClean="0"/>
          </a:p>
          <a:p>
            <a:endParaRPr lang="en-GB" dirty="0" smtClean="0"/>
          </a:p>
          <a:p>
            <a:endParaRPr lang="pt-PT" dirty="0"/>
          </a:p>
        </p:txBody>
      </p:sp>
      <p:sp>
        <p:nvSpPr>
          <p:cNvPr id="6" name="Marcador de Posição do Número do Diapositivo 5"/>
          <p:cNvSpPr>
            <a:spLocks noGrp="1"/>
          </p:cNvSpPr>
          <p:nvPr>
            <p:ph type="sldNum" sz="quarter" idx="12"/>
          </p:nvPr>
        </p:nvSpPr>
        <p:spPr/>
        <p:txBody>
          <a:bodyPr/>
          <a:lstStyle/>
          <a:p>
            <a:fld id="{FF25B18E-F4F2-4D2B-B7C3-AE7A56E057AB}" type="slidenum">
              <a:rPr lang="pt-PT" smtClean="0"/>
              <a:pPr/>
              <a:t>50</a:t>
            </a:fld>
            <a:endParaRPr lang="pt-PT"/>
          </a:p>
        </p:txBody>
      </p:sp>
      <p:sp>
        <p:nvSpPr>
          <p:cNvPr id="7" name="Marcador de Posição do Rodapé 6"/>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Marcador de Posição de Conteúdo 7"/>
          <p:cNvGraphicFramePr>
            <a:graphicFrameLocks noGrp="1"/>
          </p:cNvGraphicFramePr>
          <p:nvPr>
            <p:ph idx="1"/>
          </p:nvPr>
        </p:nvGraphicFramePr>
        <p:xfrm>
          <a:off x="-2" y="-3"/>
          <a:ext cx="8460433" cy="6890276"/>
        </p:xfrm>
        <a:graphic>
          <a:graphicData uri="http://schemas.openxmlformats.org/drawingml/2006/table">
            <a:tbl>
              <a:tblPr/>
              <a:tblGrid>
                <a:gridCol w="2158261"/>
                <a:gridCol w="2864404"/>
                <a:gridCol w="1195010"/>
                <a:gridCol w="1121379"/>
                <a:gridCol w="1121379"/>
              </a:tblGrid>
              <a:tr h="403412">
                <a:tc>
                  <a:txBody>
                    <a:bodyPr/>
                    <a:lstStyle/>
                    <a:p>
                      <a:pPr algn="ctr">
                        <a:spcAft>
                          <a:spcPts val="0"/>
                        </a:spcAft>
                      </a:pPr>
                      <a:r>
                        <a:rPr lang="en-GB" sz="900" b="1" dirty="0">
                          <a:latin typeface="+mn-lt"/>
                          <a:ea typeface="Times New Roman"/>
                        </a:rPr>
                        <a:t>Main scope</a:t>
                      </a:r>
                      <a:endParaRPr lang="pt-PT" sz="900" b="1"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b="1">
                          <a:latin typeface="+mn-lt"/>
                          <a:ea typeface="Times New Roman"/>
                        </a:rPr>
                        <a:t>Application</a:t>
                      </a:r>
                      <a:endParaRPr lang="pt-PT" sz="900" b="1">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b="1">
                          <a:latin typeface="+mn-lt"/>
                          <a:ea typeface="Times New Roman"/>
                        </a:rPr>
                        <a:t>Country </a:t>
                      </a:r>
                      <a:endParaRPr lang="pt-PT" sz="900" b="1">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b="1">
                          <a:latin typeface="+mn-lt"/>
                          <a:ea typeface="Times New Roman"/>
                        </a:rPr>
                        <a:t>Reference</a:t>
                      </a:r>
                      <a:endParaRPr lang="pt-PT" sz="900" b="1">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b="1" dirty="0">
                          <a:latin typeface="+mn-lt"/>
                          <a:ea typeface="Times New Roman"/>
                        </a:rPr>
                        <a:t>Citations </a:t>
                      </a:r>
                      <a:br>
                        <a:rPr lang="en-GB" sz="900" b="1" dirty="0">
                          <a:latin typeface="+mn-lt"/>
                          <a:ea typeface="Times New Roman"/>
                        </a:rPr>
                      </a:br>
                      <a:r>
                        <a:rPr lang="en-GB" sz="900" b="1" dirty="0">
                          <a:latin typeface="+mn-lt"/>
                          <a:ea typeface="Times New Roman"/>
                        </a:rPr>
                        <a:t>(</a:t>
                      </a:r>
                      <a:r>
                        <a:rPr lang="en-GB" sz="900" b="1" dirty="0" err="1">
                          <a:latin typeface="+mn-lt"/>
                          <a:ea typeface="Times New Roman"/>
                        </a:rPr>
                        <a:t>google</a:t>
                      </a:r>
                      <a:r>
                        <a:rPr lang="en-GB" sz="900" b="1" dirty="0">
                          <a:latin typeface="+mn-lt"/>
                          <a:ea typeface="Times New Roman"/>
                        </a:rPr>
                        <a:t> scholar)</a:t>
                      </a:r>
                      <a:endParaRPr lang="pt-PT" sz="900" b="1"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412">
                <a:tc>
                  <a:txBody>
                    <a:bodyPr/>
                    <a:lstStyle/>
                    <a:p>
                      <a:pPr>
                        <a:spcAft>
                          <a:spcPts val="0"/>
                        </a:spcAft>
                      </a:pPr>
                      <a:r>
                        <a:rPr lang="en-GB" sz="900" dirty="0">
                          <a:latin typeface="+mn-lt"/>
                          <a:ea typeface="Times New Roman"/>
                        </a:rPr>
                        <a:t>Macroeconomic planning</a:t>
                      </a:r>
                      <a:endParaRPr lang="pt-PT" sz="9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latin typeface="+mn-lt"/>
                          <a:ea typeface="Times New Roman"/>
                        </a:rPr>
                        <a:t>Assess trade-offs between Gross National Product (GNP), the trade deficit and the employment </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Bangladesh</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Quaddus </a:t>
                      </a:r>
                      <a:r>
                        <a:rPr lang="en-GB" sz="900" i="1">
                          <a:latin typeface="+mn-lt"/>
                          <a:ea typeface="Times New Roman"/>
                        </a:rPr>
                        <a:t>et al</a:t>
                      </a:r>
                      <a:r>
                        <a:rPr lang="en-GB" sz="900">
                          <a:latin typeface="+mn-lt"/>
                          <a:ea typeface="Times New Roman"/>
                        </a:rPr>
                        <a:t>. (1985)</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2</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941">
                <a:tc>
                  <a:txBody>
                    <a:bodyPr/>
                    <a:lstStyle/>
                    <a:p>
                      <a:pPr>
                        <a:spcAft>
                          <a:spcPts val="0"/>
                        </a:spcAft>
                      </a:pPr>
                      <a:r>
                        <a:rPr lang="en-GB" sz="900" dirty="0">
                          <a:latin typeface="+mn-lt"/>
                          <a:ea typeface="Times New Roman"/>
                        </a:rPr>
                        <a:t>E3 planning</a:t>
                      </a:r>
                      <a:endParaRPr lang="pt-PT" sz="9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latin typeface="+mn-lt"/>
                          <a:ea typeface="Times New Roman"/>
                        </a:rPr>
                        <a:t>Assess trade-offs between GDP and energy use</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Taiwan</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Hsu </a:t>
                      </a:r>
                      <a:r>
                        <a:rPr lang="en-GB" sz="900" i="1">
                          <a:latin typeface="+mn-lt"/>
                          <a:ea typeface="Times New Roman"/>
                        </a:rPr>
                        <a:t>et al</a:t>
                      </a:r>
                      <a:r>
                        <a:rPr lang="en-GB" sz="900">
                          <a:latin typeface="+mn-lt"/>
                          <a:ea typeface="Times New Roman"/>
                        </a:rPr>
                        <a:t>. (1987)</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12</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7883">
                <a:tc>
                  <a:txBody>
                    <a:bodyPr/>
                    <a:lstStyle/>
                    <a:p>
                      <a:pPr>
                        <a:spcAft>
                          <a:spcPts val="0"/>
                        </a:spcAft>
                      </a:pPr>
                      <a:r>
                        <a:rPr lang="en-GB" sz="900" dirty="0">
                          <a:latin typeface="+mn-lt"/>
                          <a:ea typeface="Times New Roman"/>
                        </a:rPr>
                        <a:t>Crises management (nuclear power plant accidents, trade embargoes, and international conflicts)</a:t>
                      </a:r>
                      <a:endParaRPr lang="pt-PT" sz="9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latin typeface="+mn-lt"/>
                          <a:ea typeface="Times New Roman"/>
                        </a:rPr>
                        <a:t>Study the quantitative effects of economic or political crises to the economy. </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Finland</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Kananen et al. (1990)</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28</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941">
                <a:tc>
                  <a:txBody>
                    <a:bodyPr/>
                    <a:lstStyle/>
                    <a:p>
                      <a:pPr>
                        <a:spcAft>
                          <a:spcPts val="0"/>
                        </a:spcAft>
                      </a:pPr>
                      <a:r>
                        <a:rPr lang="en-GB" sz="900" dirty="0">
                          <a:latin typeface="+mn-lt"/>
                          <a:ea typeface="Times New Roman"/>
                        </a:rPr>
                        <a:t>Regional economic/energy planning</a:t>
                      </a:r>
                      <a:endParaRPr lang="pt-PT" sz="9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latin typeface="+mn-lt"/>
                          <a:ea typeface="Times New Roman"/>
                        </a:rPr>
                        <a:t>Present some computational experiments using a regional planning model</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Portugal</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Alves et al. (1997)</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1</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412">
                <a:tc>
                  <a:txBody>
                    <a:bodyPr/>
                    <a:lstStyle/>
                    <a:p>
                      <a:pPr>
                        <a:spcAft>
                          <a:spcPts val="0"/>
                        </a:spcAft>
                      </a:pPr>
                      <a:r>
                        <a:rPr lang="en-GB" sz="900" dirty="0">
                          <a:latin typeface="+mn-lt"/>
                          <a:ea typeface="Times New Roman"/>
                        </a:rPr>
                        <a:t>Energy planning</a:t>
                      </a:r>
                      <a:endParaRPr lang="pt-PT" sz="9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latin typeface="+mn-lt"/>
                          <a:ea typeface="Times New Roman"/>
                        </a:rPr>
                        <a:t>Examine the trade-offs between economic and environmental objectives in the power sector</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Japan</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Amagai and Leung (1991)</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13</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941">
                <a:tc>
                  <a:txBody>
                    <a:bodyPr/>
                    <a:lstStyle/>
                    <a:p>
                      <a:pPr>
                        <a:spcAft>
                          <a:spcPts val="0"/>
                        </a:spcAft>
                      </a:pPr>
                      <a:r>
                        <a:rPr lang="en-GB" sz="900" dirty="0">
                          <a:latin typeface="+mn-lt"/>
                          <a:ea typeface="Times New Roman"/>
                        </a:rPr>
                        <a:t>Environmental planning</a:t>
                      </a:r>
                      <a:endParaRPr lang="pt-PT" sz="9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latin typeface="+mn-lt"/>
                          <a:ea typeface="Times New Roman"/>
                        </a:rPr>
                        <a:t>Focused on model formulation </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n.a.</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Luptáčik and Böhm (1994)</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12</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4470">
                <a:tc>
                  <a:txBody>
                    <a:bodyPr/>
                    <a:lstStyle/>
                    <a:p>
                      <a:pPr>
                        <a:spcAft>
                          <a:spcPts val="0"/>
                        </a:spcAft>
                      </a:pPr>
                      <a:r>
                        <a:rPr lang="en-GB" sz="900" dirty="0">
                          <a:latin typeface="+mn-lt"/>
                          <a:ea typeface="Times New Roman"/>
                        </a:rPr>
                        <a:t>E3 planning</a:t>
                      </a:r>
                      <a:endParaRPr lang="pt-PT" sz="9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latin typeface="+mn-lt"/>
                          <a:ea typeface="Times New Roman"/>
                        </a:rPr>
                        <a:t>Obtain a balanced policy configuration </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South Korea</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Cho (1999)</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25</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941">
                <a:tc>
                  <a:txBody>
                    <a:bodyPr/>
                    <a:lstStyle/>
                    <a:p>
                      <a:pPr>
                        <a:spcAft>
                          <a:spcPts val="0"/>
                        </a:spcAft>
                      </a:pPr>
                      <a:r>
                        <a:rPr lang="en-GB" sz="900" dirty="0">
                          <a:latin typeface="+mn-lt"/>
                          <a:ea typeface="Times New Roman"/>
                        </a:rPr>
                        <a:t>E3 planning</a:t>
                      </a:r>
                      <a:endParaRPr lang="pt-PT" sz="9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latin typeface="+mn-lt"/>
                          <a:ea typeface="Times New Roman"/>
                        </a:rPr>
                        <a:t>Evaluate the impact of energy conservation policies</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Taiwan</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Hsu and Chou (2000)</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36</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7883">
                <a:tc>
                  <a:txBody>
                    <a:bodyPr/>
                    <a:lstStyle/>
                    <a:p>
                      <a:pPr>
                        <a:spcAft>
                          <a:spcPts val="0"/>
                        </a:spcAft>
                      </a:pPr>
                      <a:r>
                        <a:rPr lang="en-GB" sz="900" dirty="0">
                          <a:latin typeface="+mn-lt"/>
                          <a:ea typeface="Times New Roman"/>
                        </a:rPr>
                        <a:t>Wastewater management</a:t>
                      </a:r>
                      <a:endParaRPr lang="pt-PT" sz="9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latin typeface="+mn-lt"/>
                          <a:ea typeface="Times New Roman"/>
                        </a:rPr>
                        <a:t>Reveal the dynamic relationships between the rapid economic development, water pollution and the waste-load allocation in different economic sectors</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China</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Ni et al. (2001)</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16</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412">
                <a:tc>
                  <a:txBody>
                    <a:bodyPr/>
                    <a:lstStyle/>
                    <a:p>
                      <a:pPr>
                        <a:spcAft>
                          <a:spcPts val="0"/>
                        </a:spcAft>
                      </a:pPr>
                      <a:r>
                        <a:rPr lang="en-GB" sz="900" dirty="0">
                          <a:latin typeface="+mn-lt"/>
                          <a:ea typeface="Times New Roman"/>
                        </a:rPr>
                        <a:t>E3 planning</a:t>
                      </a:r>
                      <a:endParaRPr lang="pt-PT" sz="9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latin typeface="+mn-lt"/>
                          <a:ea typeface="Times New Roman"/>
                        </a:rPr>
                        <a:t>Assess the interactions of the energy system and the economy by means of a graphical tool</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Portugal</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Antunes et al. (2002)</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8</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412">
                <a:tc>
                  <a:txBody>
                    <a:bodyPr/>
                    <a:lstStyle/>
                    <a:p>
                      <a:pPr>
                        <a:spcAft>
                          <a:spcPts val="0"/>
                        </a:spcAft>
                      </a:pPr>
                      <a:r>
                        <a:rPr lang="en-GB" sz="900" dirty="0">
                          <a:latin typeface="+mn-lt"/>
                          <a:ea typeface="Times New Roman"/>
                        </a:rPr>
                        <a:t>E3 planning</a:t>
                      </a:r>
                      <a:endParaRPr lang="pt-PT" sz="9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latin typeface="+mn-lt"/>
                          <a:ea typeface="Times New Roman"/>
                        </a:rPr>
                        <a:t>Provide decision support to planners and decision makers by means of an interactive method  </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Portugal</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Oliveira and Antunes (2002)</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9</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412">
                <a:tc>
                  <a:txBody>
                    <a:bodyPr/>
                    <a:lstStyle/>
                    <a:p>
                      <a:pPr>
                        <a:spcAft>
                          <a:spcPts val="0"/>
                        </a:spcAft>
                      </a:pPr>
                      <a:r>
                        <a:rPr lang="en-GB" sz="900" dirty="0">
                          <a:latin typeface="+mn-lt"/>
                          <a:ea typeface="Times New Roman"/>
                        </a:rPr>
                        <a:t>E3S planning</a:t>
                      </a:r>
                      <a:endParaRPr lang="pt-PT" sz="9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latin typeface="+mn-lt"/>
                          <a:ea typeface="Times New Roman"/>
                        </a:rPr>
                        <a:t>Provide decision-makers</a:t>
                      </a:r>
                      <a:endParaRPr lang="pt-PT" sz="900">
                        <a:latin typeface="+mn-lt"/>
                        <a:ea typeface="Times New Roman"/>
                      </a:endParaRPr>
                    </a:p>
                    <a:p>
                      <a:pPr>
                        <a:spcAft>
                          <a:spcPts val="0"/>
                        </a:spcAft>
                      </a:pPr>
                      <a:r>
                        <a:rPr lang="en-GB" sz="900">
                          <a:latin typeface="+mn-lt"/>
                          <a:ea typeface="Times New Roman"/>
                        </a:rPr>
                        <a:t>with a comprehensive model which allows to assess environmental burdens </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Portugal</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Oliveira and Antunes (2004)</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62</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412">
                <a:tc>
                  <a:txBody>
                    <a:bodyPr/>
                    <a:lstStyle/>
                    <a:p>
                      <a:pPr>
                        <a:spcAft>
                          <a:spcPts val="0"/>
                        </a:spcAft>
                      </a:pPr>
                      <a:r>
                        <a:rPr lang="en-GB" sz="900" dirty="0">
                          <a:latin typeface="+mn-lt"/>
                          <a:ea typeface="Times New Roman"/>
                        </a:rPr>
                        <a:t>Economy-energy planning</a:t>
                      </a:r>
                      <a:endParaRPr lang="pt-PT" sz="9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latin typeface="+mn-lt"/>
                          <a:ea typeface="Times New Roman"/>
                        </a:rPr>
                        <a:t>Analyse and choose alternative versions of the development of the real sector of the national economy</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Belarus</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Kravtsov and Pashkevich (2004)</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5</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412">
                <a:tc>
                  <a:txBody>
                    <a:bodyPr/>
                    <a:lstStyle/>
                    <a:p>
                      <a:pPr>
                        <a:spcAft>
                          <a:spcPts val="0"/>
                        </a:spcAft>
                      </a:pPr>
                      <a:r>
                        <a:rPr lang="en-GB" sz="900" dirty="0">
                          <a:latin typeface="+mn-lt"/>
                          <a:ea typeface="Times New Roman"/>
                        </a:rPr>
                        <a:t>Operations planning</a:t>
                      </a:r>
                      <a:endParaRPr lang="pt-PT" sz="9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latin typeface="+mn-lt"/>
                          <a:ea typeface="Times New Roman"/>
                        </a:rPr>
                        <a:t>Evaluate the operation of a Combined Heat and Power(CHP) eco-industrial park </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China</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Jing and Chun-you (2007)</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n.a.</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941">
                <a:tc>
                  <a:txBody>
                    <a:bodyPr/>
                    <a:lstStyle/>
                    <a:p>
                      <a:pPr>
                        <a:spcAft>
                          <a:spcPts val="0"/>
                        </a:spcAft>
                      </a:pPr>
                      <a:r>
                        <a:rPr lang="en-GB" sz="900" dirty="0">
                          <a:latin typeface="+mn-lt"/>
                          <a:ea typeface="Times New Roman"/>
                        </a:rPr>
                        <a:t>Environmental-Economy planning</a:t>
                      </a:r>
                      <a:endParaRPr lang="pt-PT" sz="9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latin typeface="+mn-lt"/>
                          <a:ea typeface="Times New Roman"/>
                        </a:rPr>
                        <a:t>Estimate the macroeconomic costs of CO</a:t>
                      </a:r>
                      <a:r>
                        <a:rPr lang="en-GB" sz="900" baseline="-25000">
                          <a:latin typeface="+mn-lt"/>
                          <a:ea typeface="Times New Roman"/>
                        </a:rPr>
                        <a:t>2</a:t>
                      </a:r>
                      <a:r>
                        <a:rPr lang="en-GB" sz="900">
                          <a:latin typeface="+mn-lt"/>
                          <a:ea typeface="Times New Roman"/>
                        </a:rPr>
                        <a:t> emission reduction in China</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China</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Fan et al. (2010)</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2</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941">
                <a:tc>
                  <a:txBody>
                    <a:bodyPr/>
                    <a:lstStyle/>
                    <a:p>
                      <a:pPr>
                        <a:spcAft>
                          <a:spcPts val="0"/>
                        </a:spcAft>
                      </a:pPr>
                      <a:r>
                        <a:rPr lang="en-US" sz="900" dirty="0">
                          <a:latin typeface="+mn-lt"/>
                          <a:ea typeface="Times New Roman"/>
                        </a:rPr>
                        <a:t>Supply chains management</a:t>
                      </a:r>
                      <a:endParaRPr lang="pt-PT" sz="9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latin typeface="+mn-lt"/>
                          <a:ea typeface="Times New Roman"/>
                        </a:rPr>
                        <a:t>Obtain the optimal design and planning of cellulosic ethanol supply chains </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USA</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You et al. (2012)</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117</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412">
                <a:tc>
                  <a:txBody>
                    <a:bodyPr/>
                    <a:lstStyle/>
                    <a:p>
                      <a:pPr>
                        <a:spcAft>
                          <a:spcPts val="0"/>
                        </a:spcAft>
                      </a:pPr>
                      <a:r>
                        <a:rPr lang="en-GB" sz="900" dirty="0">
                          <a:latin typeface="+mn-lt"/>
                          <a:ea typeface="Times New Roman"/>
                        </a:rPr>
                        <a:t>E3 planning</a:t>
                      </a:r>
                      <a:endParaRPr lang="pt-PT" sz="9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latin typeface="+mn-lt"/>
                          <a:ea typeface="Times New Roman"/>
                        </a:rPr>
                        <a:t>Assess the effects of a reduction in greenhouse gasses emission and energy requirements</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Spain</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Cristóbal (2012)</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latin typeface="+mn-lt"/>
                          <a:ea typeface="Times New Roman"/>
                        </a:rPr>
                        <a:t>4</a:t>
                      </a:r>
                      <a:endParaRPr lang="pt-PT" sz="9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412">
                <a:tc>
                  <a:txBody>
                    <a:bodyPr/>
                    <a:lstStyle/>
                    <a:p>
                      <a:pPr>
                        <a:spcAft>
                          <a:spcPts val="0"/>
                        </a:spcAft>
                      </a:pPr>
                      <a:r>
                        <a:rPr lang="en-GB" sz="900" dirty="0">
                          <a:latin typeface="+mn-lt"/>
                          <a:ea typeface="Times New Roman"/>
                        </a:rPr>
                        <a:t>E3 planning</a:t>
                      </a:r>
                      <a:endParaRPr lang="pt-PT" sz="9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PT" sz="900" dirty="0" err="1">
                          <a:latin typeface="+mn-lt"/>
                          <a:ea typeface="Times New Roman"/>
                        </a:rPr>
                        <a:t>Identify</a:t>
                      </a:r>
                      <a:r>
                        <a:rPr lang="pt-PT" sz="900" dirty="0">
                          <a:latin typeface="+mn-lt"/>
                          <a:ea typeface="Times New Roman"/>
                        </a:rPr>
                        <a:t> </a:t>
                      </a:r>
                      <a:r>
                        <a:rPr lang="pt-PT" sz="900" dirty="0" err="1">
                          <a:latin typeface="+mn-lt"/>
                          <a:ea typeface="Times New Roman"/>
                        </a:rPr>
                        <a:t>trade-offs</a:t>
                      </a:r>
                      <a:r>
                        <a:rPr lang="pt-PT" sz="900" dirty="0">
                          <a:latin typeface="+mn-lt"/>
                          <a:ea typeface="Times New Roman"/>
                        </a:rPr>
                        <a:t> </a:t>
                      </a:r>
                      <a:r>
                        <a:rPr lang="pt-PT" sz="900" dirty="0" err="1">
                          <a:latin typeface="+mn-lt"/>
                          <a:ea typeface="Times New Roman"/>
                        </a:rPr>
                        <a:t>between</a:t>
                      </a:r>
                      <a:r>
                        <a:rPr lang="pt-PT" sz="900" dirty="0">
                          <a:latin typeface="+mn-lt"/>
                          <a:ea typeface="Times New Roman"/>
                        </a:rPr>
                        <a:t> GDP, </a:t>
                      </a:r>
                      <a:r>
                        <a:rPr lang="pt-PT" sz="900" dirty="0" err="1">
                          <a:latin typeface="+mn-lt"/>
                          <a:ea typeface="Times New Roman"/>
                        </a:rPr>
                        <a:t>employment</a:t>
                      </a:r>
                      <a:r>
                        <a:rPr lang="pt-PT" sz="900" dirty="0">
                          <a:latin typeface="+mn-lt"/>
                          <a:ea typeface="Times New Roman"/>
                        </a:rPr>
                        <a:t> </a:t>
                      </a:r>
                      <a:r>
                        <a:rPr lang="pt-PT" sz="900" dirty="0" err="1">
                          <a:latin typeface="+mn-lt"/>
                          <a:ea typeface="Times New Roman"/>
                        </a:rPr>
                        <a:t>level</a:t>
                      </a:r>
                      <a:r>
                        <a:rPr lang="pt-PT" sz="900" dirty="0">
                          <a:latin typeface="+mn-lt"/>
                          <a:ea typeface="Times New Roman"/>
                        </a:rPr>
                        <a:t>, </a:t>
                      </a:r>
                      <a:r>
                        <a:rPr lang="pt-PT" sz="900" dirty="0" err="1">
                          <a:latin typeface="+mn-lt"/>
                          <a:ea typeface="Times New Roman"/>
                        </a:rPr>
                        <a:t>energy</a:t>
                      </a:r>
                      <a:r>
                        <a:rPr lang="pt-PT" sz="900" dirty="0">
                          <a:latin typeface="+mn-lt"/>
                          <a:ea typeface="Times New Roman"/>
                        </a:rPr>
                        <a:t> </a:t>
                      </a:r>
                      <a:r>
                        <a:rPr lang="pt-PT" sz="900" dirty="0" err="1">
                          <a:latin typeface="+mn-lt"/>
                          <a:ea typeface="Times New Roman"/>
                        </a:rPr>
                        <a:t>consumption</a:t>
                      </a:r>
                      <a:r>
                        <a:rPr lang="pt-PT" sz="900" dirty="0">
                          <a:latin typeface="+mn-lt"/>
                          <a:ea typeface="Times New Roman"/>
                        </a:rPr>
                        <a:t> </a:t>
                      </a:r>
                      <a:r>
                        <a:rPr lang="pt-PT" sz="900" dirty="0" err="1">
                          <a:latin typeface="+mn-lt"/>
                          <a:ea typeface="Times New Roman"/>
                        </a:rPr>
                        <a:t>and</a:t>
                      </a:r>
                      <a:r>
                        <a:rPr lang="pt-PT" sz="900" dirty="0">
                          <a:latin typeface="+mn-lt"/>
                          <a:ea typeface="Times New Roman"/>
                        </a:rPr>
                        <a:t> GHG </a:t>
                      </a:r>
                      <a:r>
                        <a:rPr lang="pt-PT" sz="900" dirty="0" err="1">
                          <a:latin typeface="+mn-lt"/>
                          <a:ea typeface="Times New Roman"/>
                        </a:rPr>
                        <a:t>emissions</a:t>
                      </a:r>
                      <a:endParaRPr lang="pt-PT" sz="9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dirty="0">
                          <a:latin typeface="+mn-lt"/>
                          <a:ea typeface="Times New Roman"/>
                        </a:rPr>
                        <a:t>Brazil</a:t>
                      </a:r>
                      <a:endParaRPr lang="pt-PT" sz="9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dirty="0" err="1">
                          <a:latin typeface="+mn-lt"/>
                          <a:ea typeface="Times New Roman"/>
                        </a:rPr>
                        <a:t>Carvalho</a:t>
                      </a:r>
                      <a:r>
                        <a:rPr lang="en-GB" sz="900" dirty="0">
                          <a:latin typeface="+mn-lt"/>
                          <a:ea typeface="Times New Roman"/>
                        </a:rPr>
                        <a:t> et al. (2013)</a:t>
                      </a:r>
                      <a:endParaRPr lang="pt-PT" sz="9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dirty="0" err="1">
                          <a:latin typeface="+mn-lt"/>
                          <a:ea typeface="Times New Roman"/>
                        </a:rPr>
                        <a:t>n.a</a:t>
                      </a:r>
                      <a:r>
                        <a:rPr lang="en-GB" sz="900" dirty="0">
                          <a:latin typeface="+mn-lt"/>
                          <a:ea typeface="Times New Roman"/>
                        </a:rPr>
                        <a:t>.</a:t>
                      </a:r>
                      <a:endParaRPr lang="pt-PT" sz="9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Marcador de Posição do Número do Diapositivo 5"/>
          <p:cNvSpPr>
            <a:spLocks noGrp="1"/>
          </p:cNvSpPr>
          <p:nvPr>
            <p:ph type="sldNum" sz="quarter" idx="12"/>
          </p:nvPr>
        </p:nvSpPr>
        <p:spPr/>
        <p:txBody>
          <a:bodyPr/>
          <a:lstStyle/>
          <a:p>
            <a:fld id="{FF25B18E-F4F2-4D2B-B7C3-AE7A56E057AB}" type="slidenum">
              <a:rPr lang="pt-PT" smtClean="0"/>
              <a:pPr/>
              <a:t>51</a:t>
            </a:fld>
            <a:endParaRPr lang="pt-PT"/>
          </a:p>
        </p:txBody>
      </p:sp>
      <p:sp>
        <p:nvSpPr>
          <p:cNvPr id="9" name="Marcador de Posição do Rodapé 8"/>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b="1" dirty="0" smtClean="0"/>
              <a:t/>
            </a:r>
            <a:br>
              <a:rPr lang="en-GB" b="1" dirty="0" smtClean="0"/>
            </a:br>
            <a:r>
              <a:rPr lang="en-GB" b="1" dirty="0" smtClean="0"/>
              <a:t>A review on IO MOLP models</a:t>
            </a:r>
            <a:r>
              <a:rPr lang="pt-PT" dirty="0" smtClean="0"/>
              <a:t/>
            </a:r>
            <a:br>
              <a:rPr lang="pt-PT" dirty="0" smtClean="0"/>
            </a:br>
            <a:r>
              <a:rPr lang="en-GB" dirty="0" smtClean="0"/>
              <a:t> </a:t>
            </a:r>
            <a:r>
              <a:rPr lang="pt-PT" dirty="0" smtClean="0"/>
              <a:t/>
            </a:r>
            <a:br>
              <a:rPr lang="pt-PT" dirty="0" smtClean="0"/>
            </a:br>
            <a:endParaRPr lang="pt-PT" dirty="0"/>
          </a:p>
        </p:txBody>
      </p:sp>
      <p:sp>
        <p:nvSpPr>
          <p:cNvPr id="3" name="Marcador de Posição de Conteúdo 2"/>
          <p:cNvSpPr>
            <a:spLocks noGrp="1"/>
          </p:cNvSpPr>
          <p:nvPr>
            <p:ph idx="1"/>
          </p:nvPr>
        </p:nvSpPr>
        <p:spPr>
          <a:xfrm>
            <a:off x="395536" y="1124744"/>
            <a:ext cx="7620000" cy="4800600"/>
          </a:xfrm>
        </p:spPr>
        <p:txBody>
          <a:bodyPr>
            <a:normAutofit lnSpcReduction="10000"/>
          </a:bodyPr>
          <a:lstStyle/>
          <a:p>
            <a:r>
              <a:rPr lang="en-GB" b="1" dirty="0" smtClean="0"/>
              <a:t>Main scopes and applications of IO LP/MOLP models with uncertainty handling techniques</a:t>
            </a:r>
            <a:r>
              <a:rPr lang="en-GB" dirty="0" smtClean="0"/>
              <a:t>.</a:t>
            </a:r>
          </a:p>
          <a:p>
            <a:endParaRPr lang="en-GB" dirty="0" smtClean="0"/>
          </a:p>
          <a:p>
            <a:r>
              <a:rPr lang="en-GB" dirty="0" smtClean="0"/>
              <a:t>In most real world problems there is not enough information to allow for the accurate specification of the coefficients of the objective functions and the constraints of optimization models. Thus, it is convenient to consider the extension of mathematical models for decision support environments where uncertainty exists, without taking for certain the crisp nature of the model coefficients. </a:t>
            </a:r>
          </a:p>
          <a:p>
            <a:endParaRPr lang="en-GB" dirty="0" smtClean="0"/>
          </a:p>
          <a:p>
            <a:r>
              <a:rPr lang="en-GB" dirty="0" smtClean="0"/>
              <a:t>Therefore, both IO LP and IO MOLP models, which explicitly incorporate the uncertainty handling of the model coefficients have also emerged in scientific literature. </a:t>
            </a:r>
          </a:p>
          <a:p>
            <a:endParaRPr lang="en-GB" dirty="0" smtClean="0"/>
          </a:p>
          <a:p>
            <a:endParaRPr lang="en-GB" dirty="0" smtClean="0"/>
          </a:p>
          <a:p>
            <a:endParaRPr lang="pt-PT" dirty="0"/>
          </a:p>
        </p:txBody>
      </p:sp>
      <p:sp>
        <p:nvSpPr>
          <p:cNvPr id="6" name="Marcador de Posição do Número do Diapositivo 5"/>
          <p:cNvSpPr>
            <a:spLocks noGrp="1"/>
          </p:cNvSpPr>
          <p:nvPr>
            <p:ph type="sldNum" sz="quarter" idx="12"/>
          </p:nvPr>
        </p:nvSpPr>
        <p:spPr/>
        <p:txBody>
          <a:bodyPr/>
          <a:lstStyle/>
          <a:p>
            <a:fld id="{FF25B18E-F4F2-4D2B-B7C3-AE7A56E057AB}" type="slidenum">
              <a:rPr lang="pt-PT" smtClean="0"/>
              <a:pPr/>
              <a:t>52</a:t>
            </a:fld>
            <a:endParaRPr lang="pt-PT"/>
          </a:p>
        </p:txBody>
      </p:sp>
      <p:sp>
        <p:nvSpPr>
          <p:cNvPr id="7" name="Marcador de Posição do Rodapé 6"/>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Marcador de Posição de Conteúdo 7"/>
          <p:cNvGraphicFramePr>
            <a:graphicFrameLocks noGrp="1"/>
          </p:cNvGraphicFramePr>
          <p:nvPr>
            <p:ph idx="1"/>
          </p:nvPr>
        </p:nvGraphicFramePr>
        <p:xfrm>
          <a:off x="1" y="-2"/>
          <a:ext cx="8460430" cy="6858004"/>
        </p:xfrm>
        <a:graphic>
          <a:graphicData uri="http://schemas.openxmlformats.org/drawingml/2006/table">
            <a:tbl>
              <a:tblPr/>
              <a:tblGrid>
                <a:gridCol w="1605162"/>
                <a:gridCol w="2151064"/>
                <a:gridCol w="1477085"/>
                <a:gridCol w="1588364"/>
                <a:gridCol w="798906"/>
                <a:gridCol w="839849"/>
              </a:tblGrid>
              <a:tr h="501805">
                <a:tc>
                  <a:txBody>
                    <a:bodyPr/>
                    <a:lstStyle/>
                    <a:p>
                      <a:pPr algn="ctr">
                        <a:spcAft>
                          <a:spcPts val="0"/>
                        </a:spcAft>
                      </a:pPr>
                      <a:r>
                        <a:rPr lang="en-GB" sz="1000" b="1" dirty="0">
                          <a:latin typeface="+mn-lt"/>
                          <a:ea typeface="Times New Roman"/>
                        </a:rPr>
                        <a:t>Main scope</a:t>
                      </a:r>
                      <a:endParaRPr lang="pt-PT" sz="1000" b="1"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dirty="0">
                          <a:latin typeface="+mn-lt"/>
                          <a:ea typeface="Times New Roman"/>
                        </a:rPr>
                        <a:t>Application</a:t>
                      </a:r>
                      <a:endParaRPr lang="pt-PT" sz="1000" b="1"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dirty="0">
                          <a:latin typeface="+mn-lt"/>
                          <a:ea typeface="Times New Roman"/>
                        </a:rPr>
                        <a:t>Uncertainty handling Tool</a:t>
                      </a:r>
                      <a:endParaRPr lang="pt-PT" sz="1000" b="1"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dirty="0">
                          <a:latin typeface="+mn-lt"/>
                          <a:ea typeface="Times New Roman"/>
                        </a:rPr>
                        <a:t>Country </a:t>
                      </a:r>
                      <a:endParaRPr lang="pt-PT" sz="1000" b="1"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dirty="0">
                          <a:latin typeface="+mn-lt"/>
                          <a:ea typeface="Times New Roman"/>
                        </a:rPr>
                        <a:t>Reference</a:t>
                      </a:r>
                      <a:endParaRPr lang="pt-PT" sz="1000" b="1"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dirty="0">
                          <a:latin typeface="+mn-lt"/>
                          <a:ea typeface="Times New Roman"/>
                        </a:rPr>
                        <a:t>Citations </a:t>
                      </a:r>
                      <a:br>
                        <a:rPr lang="en-GB" sz="1000" b="1" dirty="0">
                          <a:latin typeface="+mn-lt"/>
                          <a:ea typeface="Times New Roman"/>
                        </a:rPr>
                      </a:br>
                      <a:r>
                        <a:rPr lang="en-GB" sz="1000" b="1" dirty="0">
                          <a:latin typeface="+mn-lt"/>
                          <a:ea typeface="Times New Roman"/>
                        </a:rPr>
                        <a:t>(</a:t>
                      </a:r>
                      <a:r>
                        <a:rPr lang="en-GB" sz="1000" b="1" dirty="0" err="1">
                          <a:latin typeface="+mn-lt"/>
                          <a:ea typeface="Times New Roman"/>
                        </a:rPr>
                        <a:t>google</a:t>
                      </a:r>
                      <a:r>
                        <a:rPr lang="en-GB" sz="1000" b="1" dirty="0">
                          <a:latin typeface="+mn-lt"/>
                          <a:ea typeface="Times New Roman"/>
                        </a:rPr>
                        <a:t> scholar)</a:t>
                      </a:r>
                      <a:endParaRPr lang="pt-PT" sz="1000" b="1"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6342">
                <a:tc>
                  <a:txBody>
                    <a:bodyPr/>
                    <a:lstStyle/>
                    <a:p>
                      <a:pPr>
                        <a:spcAft>
                          <a:spcPts val="0"/>
                        </a:spcAft>
                      </a:pPr>
                      <a:r>
                        <a:rPr lang="en-GB" sz="1000">
                          <a:latin typeface="+mn-lt"/>
                          <a:ea typeface="Times New Roman"/>
                        </a:rPr>
                        <a:t>E3 planning</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latin typeface="+mn-lt"/>
                          <a:ea typeface="Times New Roman"/>
                        </a:rPr>
                        <a:t>Examine approaches to achieve the integration of environmental concerns in power sector and evaluate impacts on economic and energy sector for each of these strategies</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latin typeface="+mn-lt"/>
                          <a:ea typeface="Times New Roman"/>
                        </a:rPr>
                        <a:t>Fuzzy programming</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latin typeface="+mn-lt"/>
                          <a:ea typeface="Times New Roman"/>
                        </a:rPr>
                        <a:t>Taiwan</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dirty="0">
                          <a:latin typeface="+mn-lt"/>
                          <a:ea typeface="Times New Roman"/>
                        </a:rPr>
                        <a:t>Chang and </a:t>
                      </a:r>
                      <a:r>
                        <a:rPr lang="en-GB" sz="1000" dirty="0" err="1" smtClean="0">
                          <a:latin typeface="+mn-lt"/>
                          <a:ea typeface="Times New Roman"/>
                        </a:rPr>
                        <a:t>Juang</a:t>
                      </a:r>
                      <a:r>
                        <a:rPr lang="en-GB" sz="1000" dirty="0" smtClean="0">
                          <a:latin typeface="+mn-lt"/>
                          <a:ea typeface="Times New Roman"/>
                        </a:rPr>
                        <a:t> </a:t>
                      </a:r>
                      <a:r>
                        <a:rPr lang="en-GB" sz="1000" dirty="0">
                          <a:latin typeface="+mn-lt"/>
                          <a:ea typeface="Times New Roman"/>
                        </a:rPr>
                        <a:t>(1998)</a:t>
                      </a:r>
                      <a:endParaRPr lang="pt-PT" sz="10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latin typeface="+mn-lt"/>
                          <a:ea typeface="Times New Roman"/>
                        </a:rPr>
                        <a:t>n. a.</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9074">
                <a:tc>
                  <a:txBody>
                    <a:bodyPr/>
                    <a:lstStyle/>
                    <a:p>
                      <a:pPr>
                        <a:spcAft>
                          <a:spcPts val="0"/>
                        </a:spcAft>
                      </a:pPr>
                      <a:r>
                        <a:rPr lang="en-GB" sz="1000">
                          <a:latin typeface="+mn-lt"/>
                          <a:ea typeface="Times New Roman"/>
                        </a:rPr>
                        <a:t>Economy-energy planning</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latin typeface="+mn-lt"/>
                          <a:ea typeface="Times New Roman"/>
                        </a:rPr>
                        <a:t>Provide decision support to DM in the study of interactions between the energy system and the economy on a national level</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latin typeface="+mn-lt"/>
                          <a:ea typeface="Times New Roman"/>
                        </a:rPr>
                        <a:t>Fuzzy programming</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latin typeface="+mn-lt"/>
                          <a:ea typeface="Times New Roman"/>
                        </a:rPr>
                        <a:t>Portugal</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latin typeface="+mn-lt"/>
                          <a:ea typeface="Times New Roman"/>
                        </a:rPr>
                        <a:t>Borges and Antunes (2003)</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latin typeface="+mn-lt"/>
                          <a:ea typeface="Times New Roman"/>
                        </a:rPr>
                        <a:t>63</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9074">
                <a:tc>
                  <a:txBody>
                    <a:bodyPr/>
                    <a:lstStyle/>
                    <a:p>
                      <a:pPr>
                        <a:spcAft>
                          <a:spcPts val="0"/>
                        </a:spcAft>
                      </a:pPr>
                      <a:r>
                        <a:rPr lang="en-GB" sz="1000">
                          <a:latin typeface="+mn-lt"/>
                          <a:ea typeface="Times New Roman"/>
                        </a:rPr>
                        <a:t>Supply chain management</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latin typeface="+mn-lt"/>
                          <a:ea typeface="Times New Roman"/>
                        </a:rPr>
                        <a:t>Assess the ecological footprint of activities associated to an enterprise or region in the consumer or producer’s perspective</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latin typeface="+mn-lt"/>
                          <a:ea typeface="Times New Roman"/>
                        </a:rPr>
                        <a:t>Fuzzy programming with multiple DM</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latin typeface="+mn-lt"/>
                          <a:ea typeface="Times New Roman"/>
                        </a:rPr>
                        <a:t>Republic of the Philippines</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latin typeface="+mn-lt"/>
                          <a:ea typeface="Times New Roman"/>
                        </a:rPr>
                        <a:t>Aviso et al. (2011)</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latin typeface="+mn-lt"/>
                          <a:ea typeface="Times New Roman"/>
                        </a:rPr>
                        <a:t>24</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536">
                <a:tc>
                  <a:txBody>
                    <a:bodyPr/>
                    <a:lstStyle/>
                    <a:p>
                      <a:pPr>
                        <a:spcAft>
                          <a:spcPts val="0"/>
                        </a:spcAft>
                      </a:pPr>
                      <a:r>
                        <a:rPr lang="en-GB" sz="1000">
                          <a:latin typeface="+mn-lt"/>
                          <a:ea typeface="Times New Roman"/>
                        </a:rPr>
                        <a:t>Biomass production planning</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latin typeface="+mn-lt"/>
                          <a:ea typeface="Times New Roman"/>
                        </a:rPr>
                        <a:t>Optimize biomass production and trade</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latin typeface="+mn-lt"/>
                          <a:ea typeface="Times New Roman"/>
                        </a:rPr>
                        <a:t>Fuzzy programming</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latin typeface="+mn-lt"/>
                          <a:ea typeface="Times New Roman"/>
                        </a:rPr>
                        <a:t>Republic of the Philippines</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latin typeface="+mn-lt"/>
                          <a:ea typeface="Times New Roman"/>
                        </a:rPr>
                        <a:t>Tan et al. (2012)</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latin typeface="+mn-lt"/>
                          <a:ea typeface="Times New Roman"/>
                        </a:rPr>
                        <a:t>22</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6342">
                <a:tc>
                  <a:txBody>
                    <a:bodyPr/>
                    <a:lstStyle/>
                    <a:p>
                      <a:pPr>
                        <a:spcAft>
                          <a:spcPts val="0"/>
                        </a:spcAft>
                      </a:pPr>
                      <a:r>
                        <a:rPr lang="en-GB" sz="1000">
                          <a:latin typeface="+mn-lt"/>
                          <a:ea typeface="Times New Roman"/>
                        </a:rPr>
                        <a:t>E3 planning</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latin typeface="+mn-lt"/>
                          <a:ea typeface="Times New Roman"/>
                        </a:rPr>
                        <a:t>Explore the effects of distinct policies on the total system costs, the fuel and technology mix, and the levels of greenhouse gases and other emissions.</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dirty="0">
                          <a:latin typeface="+mn-lt"/>
                          <a:ea typeface="Times New Roman"/>
                        </a:rPr>
                        <a:t>Interval programming</a:t>
                      </a:r>
                      <a:endParaRPr lang="pt-PT" sz="10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latin typeface="+mn-lt"/>
                          <a:ea typeface="Times New Roman"/>
                        </a:rPr>
                        <a:t>Portugal</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latin typeface="+mn-lt"/>
                          <a:ea typeface="Times New Roman"/>
                        </a:rPr>
                        <a:t>Oliveira and Antunes (2011)</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latin typeface="+mn-lt"/>
                          <a:ea typeface="Times New Roman"/>
                        </a:rPr>
                        <a:t>22</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6342">
                <a:tc>
                  <a:txBody>
                    <a:bodyPr/>
                    <a:lstStyle/>
                    <a:p>
                      <a:pPr>
                        <a:spcAft>
                          <a:spcPts val="0"/>
                        </a:spcAft>
                      </a:pPr>
                      <a:r>
                        <a:rPr lang="en-GB" sz="1000">
                          <a:latin typeface="+mn-lt"/>
                          <a:ea typeface="Times New Roman"/>
                        </a:rPr>
                        <a:t>E3 planning </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latin typeface="+mn-lt"/>
                          <a:ea typeface="Times New Roman"/>
                        </a:rPr>
                        <a:t>Discuss the influence of austerity measures on economic growth, social well-being, energy consumption as well as its impacts on the environment </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latin typeface="+mn-lt"/>
                          <a:ea typeface="Times New Roman"/>
                        </a:rPr>
                        <a:t>Interval programming</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dirty="0">
                          <a:latin typeface="+mn-lt"/>
                          <a:ea typeface="Times New Roman"/>
                        </a:rPr>
                        <a:t>Portugal</a:t>
                      </a:r>
                      <a:endParaRPr lang="pt-PT" sz="10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latin typeface="+mn-lt"/>
                          <a:ea typeface="Times New Roman"/>
                        </a:rPr>
                        <a:t>Oliveira and Antunes (2012)</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latin typeface="+mn-lt"/>
                          <a:ea typeface="Times New Roman"/>
                        </a:rPr>
                        <a:t>6</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3610">
                <a:tc>
                  <a:txBody>
                    <a:bodyPr/>
                    <a:lstStyle/>
                    <a:p>
                      <a:pPr>
                        <a:spcAft>
                          <a:spcPts val="0"/>
                        </a:spcAft>
                      </a:pPr>
                      <a:r>
                        <a:rPr lang="en-GB" sz="1000">
                          <a:latin typeface="+mn-lt"/>
                          <a:ea typeface="Times New Roman"/>
                        </a:rPr>
                        <a:t>RES-E jobs generation</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latin typeface="+mn-lt"/>
                          <a:ea typeface="Times New Roman"/>
                        </a:rPr>
                        <a:t>Discuss the various factors that influence the appraisal of sustainable systems integrating environmental, social and economic dimensions, mainly focusing on RES-E jobs generation</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latin typeface="+mn-lt"/>
                          <a:ea typeface="Times New Roman"/>
                        </a:rPr>
                        <a:t>Interval programming</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dirty="0">
                          <a:latin typeface="+mn-lt"/>
                          <a:ea typeface="Times New Roman"/>
                        </a:rPr>
                        <a:t>Portugal</a:t>
                      </a:r>
                      <a:endParaRPr lang="pt-PT" sz="10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dirty="0">
                          <a:latin typeface="+mn-lt"/>
                          <a:ea typeface="Times New Roman"/>
                        </a:rPr>
                        <a:t>Oliveira et al</a:t>
                      </a:r>
                      <a:r>
                        <a:rPr lang="en-GB" sz="1000" dirty="0" smtClean="0">
                          <a:latin typeface="+mn-lt"/>
                          <a:ea typeface="Times New Roman"/>
                        </a:rPr>
                        <a:t>. (2013</a:t>
                      </a:r>
                      <a:r>
                        <a:rPr lang="en-GB" sz="1000" dirty="0">
                          <a:latin typeface="+mn-lt"/>
                          <a:ea typeface="Times New Roman"/>
                        </a:rPr>
                        <a:t>)</a:t>
                      </a:r>
                      <a:endParaRPr lang="pt-PT" sz="10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latin typeface="+mn-lt"/>
                          <a:ea typeface="Times New Roman"/>
                        </a:rPr>
                        <a:t>1</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9074">
                <a:tc>
                  <a:txBody>
                    <a:bodyPr/>
                    <a:lstStyle/>
                    <a:p>
                      <a:pPr>
                        <a:spcAft>
                          <a:spcPts val="0"/>
                        </a:spcAft>
                      </a:pPr>
                      <a:r>
                        <a:rPr lang="en-GB" sz="1000">
                          <a:latin typeface="+mn-lt"/>
                          <a:ea typeface="Times New Roman"/>
                        </a:rPr>
                        <a:t>Energy Efficiency investment planning in the building sector</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latin typeface="+mn-lt"/>
                          <a:ea typeface="Times New Roman"/>
                        </a:rPr>
                        <a:t>Assess the trade-offs between the overall employment, GDP and energy savings</a:t>
                      </a:r>
                      <a:endParaRPr lang="pt-PT" sz="1000">
                        <a:latin typeface="+mn-lt"/>
                        <a:ea typeface="Times New Roman"/>
                      </a:endParaRPr>
                    </a:p>
                    <a:p>
                      <a:pPr>
                        <a:spcAft>
                          <a:spcPts val="0"/>
                        </a:spcAft>
                      </a:pPr>
                      <a:r>
                        <a:rPr lang="en-GB" sz="1000">
                          <a:latin typeface="+mn-lt"/>
                          <a:ea typeface="Times New Roman"/>
                        </a:rPr>
                        <a:t>associated with the building sector </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latin typeface="+mn-lt"/>
                          <a:ea typeface="Times New Roman"/>
                        </a:rPr>
                        <a:t>Interval programming</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dirty="0">
                          <a:latin typeface="+mn-lt"/>
                          <a:ea typeface="Times New Roman"/>
                        </a:rPr>
                        <a:t>Portugal</a:t>
                      </a:r>
                      <a:endParaRPr lang="pt-PT" sz="10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dirty="0">
                          <a:latin typeface="+mn-lt"/>
                          <a:ea typeface="Times New Roman"/>
                        </a:rPr>
                        <a:t>Oliveira et al. (2014a)</a:t>
                      </a:r>
                      <a:endParaRPr lang="pt-PT" sz="10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dirty="0" err="1">
                          <a:latin typeface="+mn-lt"/>
                          <a:ea typeface="Times New Roman"/>
                        </a:rPr>
                        <a:t>n.a</a:t>
                      </a:r>
                      <a:r>
                        <a:rPr lang="en-GB" sz="1000" dirty="0">
                          <a:latin typeface="+mn-lt"/>
                          <a:ea typeface="Times New Roman"/>
                        </a:rPr>
                        <a:t>.</a:t>
                      </a:r>
                      <a:endParaRPr lang="pt-PT" sz="10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1805">
                <a:tc>
                  <a:txBody>
                    <a:bodyPr/>
                    <a:lstStyle/>
                    <a:p>
                      <a:pPr>
                        <a:spcAft>
                          <a:spcPts val="0"/>
                        </a:spcAft>
                      </a:pPr>
                      <a:r>
                        <a:rPr lang="en-GB" sz="1000">
                          <a:latin typeface="+mn-lt"/>
                          <a:ea typeface="Times New Roman"/>
                        </a:rPr>
                        <a:t>Uncertainty handling</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latin typeface="+mn-lt"/>
                          <a:ea typeface="Times New Roman"/>
                        </a:rPr>
                        <a:t>Overcome the inexactness and limitations regarding the entries of the IO coefficients’ matrix</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latin typeface="+mn-lt"/>
                          <a:ea typeface="Times New Roman"/>
                        </a:rPr>
                        <a:t>Robust optimization</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latin typeface="+mn-lt"/>
                          <a:ea typeface="Times New Roman"/>
                        </a:rPr>
                        <a:t>China</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latin typeface="+mn-lt"/>
                          <a:ea typeface="Times New Roman"/>
                        </a:rPr>
                        <a:t>Wen et al. (2014)</a:t>
                      </a:r>
                      <a:endParaRPr lang="pt-PT" sz="10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dirty="0" err="1">
                          <a:latin typeface="+mn-lt"/>
                          <a:ea typeface="Times New Roman"/>
                        </a:rPr>
                        <a:t>n.a</a:t>
                      </a:r>
                      <a:r>
                        <a:rPr lang="en-GB" sz="1000" dirty="0">
                          <a:latin typeface="+mn-lt"/>
                          <a:ea typeface="Times New Roman"/>
                        </a:rPr>
                        <a:t>.</a:t>
                      </a:r>
                      <a:endParaRPr lang="pt-PT" sz="10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Marcador de Posição do Número do Diapositivo 5"/>
          <p:cNvSpPr>
            <a:spLocks noGrp="1"/>
          </p:cNvSpPr>
          <p:nvPr>
            <p:ph type="sldNum" sz="quarter" idx="12"/>
          </p:nvPr>
        </p:nvSpPr>
        <p:spPr/>
        <p:txBody>
          <a:bodyPr/>
          <a:lstStyle/>
          <a:p>
            <a:fld id="{FF25B18E-F4F2-4D2B-B7C3-AE7A56E057AB}" type="slidenum">
              <a:rPr lang="pt-PT" smtClean="0"/>
              <a:pPr/>
              <a:t>53</a:t>
            </a:fld>
            <a:endParaRPr lang="pt-PT"/>
          </a:p>
        </p:txBody>
      </p:sp>
      <p:sp>
        <p:nvSpPr>
          <p:cNvPr id="9" name="Marcador de Posição do Rodapé 8"/>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b="1" dirty="0" smtClean="0"/>
              <a:t/>
            </a:r>
            <a:br>
              <a:rPr lang="en-GB" b="1" dirty="0" smtClean="0"/>
            </a:br>
            <a:r>
              <a:rPr lang="en-GB" b="1" dirty="0" smtClean="0"/>
              <a:t>A review on IO MOLP models</a:t>
            </a:r>
            <a:r>
              <a:rPr lang="pt-PT" dirty="0" smtClean="0"/>
              <a:t/>
            </a:r>
            <a:br>
              <a:rPr lang="pt-PT" dirty="0" smtClean="0"/>
            </a:br>
            <a:r>
              <a:rPr lang="en-GB" dirty="0" smtClean="0"/>
              <a:t> </a:t>
            </a:r>
            <a:r>
              <a:rPr lang="pt-PT" dirty="0" smtClean="0"/>
              <a:t/>
            </a:r>
            <a:br>
              <a:rPr lang="pt-PT" dirty="0" smtClean="0"/>
            </a:br>
            <a:endParaRPr lang="pt-PT" dirty="0"/>
          </a:p>
        </p:txBody>
      </p:sp>
      <p:sp>
        <p:nvSpPr>
          <p:cNvPr id="3" name="Marcador de Posição de Conteúdo 2"/>
          <p:cNvSpPr>
            <a:spLocks noGrp="1"/>
          </p:cNvSpPr>
          <p:nvPr>
            <p:ph idx="1"/>
          </p:nvPr>
        </p:nvSpPr>
        <p:spPr>
          <a:xfrm>
            <a:off x="395536" y="1124744"/>
            <a:ext cx="7620000" cy="4800600"/>
          </a:xfrm>
        </p:spPr>
        <p:txBody>
          <a:bodyPr>
            <a:normAutofit fontScale="85000" lnSpcReduction="20000"/>
          </a:bodyPr>
          <a:lstStyle/>
          <a:p>
            <a:r>
              <a:rPr lang="en-GB" b="1" dirty="0" smtClean="0"/>
              <a:t>Main scopes and applications of LP/MOLP dynamic IO models.</a:t>
            </a:r>
          </a:p>
          <a:p>
            <a:endParaRPr lang="en-GB" dirty="0" smtClean="0"/>
          </a:p>
          <a:p>
            <a:r>
              <a:rPr lang="en-GB" dirty="0" smtClean="0"/>
              <a:t>In order to account for the </a:t>
            </a:r>
            <a:r>
              <a:rPr lang="en-GB" b="1" dirty="0" smtClean="0"/>
              <a:t>growth potential of an economy</a:t>
            </a:r>
            <a:r>
              <a:rPr lang="en-GB" dirty="0" smtClean="0"/>
              <a:t>, Leontief developed the </a:t>
            </a:r>
            <a:r>
              <a:rPr lang="en-GB" b="1" dirty="0" smtClean="0"/>
              <a:t>dynamic IO model</a:t>
            </a:r>
            <a:r>
              <a:rPr lang="en-GB" dirty="0" smtClean="0"/>
              <a:t>, </a:t>
            </a:r>
            <a:r>
              <a:rPr lang="en-GB" b="1" dirty="0" smtClean="0"/>
              <a:t>where a new matrix describing the capital resources is considered, aimed at distinguishing different technological structures in different time frames</a:t>
            </a:r>
            <a:r>
              <a:rPr lang="en-GB" dirty="0" smtClean="0"/>
              <a:t>. </a:t>
            </a:r>
          </a:p>
          <a:p>
            <a:endParaRPr lang="en-GB" dirty="0" smtClean="0"/>
          </a:p>
          <a:p>
            <a:r>
              <a:rPr lang="en-GB" dirty="0" smtClean="0"/>
              <a:t>With this formulation, </a:t>
            </a:r>
            <a:r>
              <a:rPr lang="en-GB" b="1" dirty="0" smtClean="0"/>
              <a:t>the final demand vector of the static IO model is replaced by a stock coefficient’s matrix that is then multiplied by the anticipated increase of the output level between the present year and the subsequent year</a:t>
            </a:r>
            <a:r>
              <a:rPr lang="en-GB" dirty="0" smtClean="0"/>
              <a:t>. </a:t>
            </a:r>
          </a:p>
          <a:p>
            <a:endParaRPr lang="en-GB" dirty="0" smtClean="0"/>
          </a:p>
          <a:p>
            <a:r>
              <a:rPr lang="en-GB" dirty="0" smtClean="0"/>
              <a:t>This new set of differential equations represents the dynamic relations of the IO model, allowing for the description and analysis of the economic growth </a:t>
            </a:r>
            <a:r>
              <a:rPr lang="en-GB" dirty="0" smtClean="0"/>
              <a:t>process. </a:t>
            </a:r>
            <a:r>
              <a:rPr lang="en-GB" dirty="0" smtClean="0"/>
              <a:t>Therefore, the applicability of dynamic IO analysis based on both LP and MOLP frameworks was also studied in recent years. </a:t>
            </a:r>
          </a:p>
          <a:p>
            <a:endParaRPr lang="en-GB" dirty="0" smtClean="0"/>
          </a:p>
          <a:p>
            <a:endParaRPr lang="pt-PT" dirty="0"/>
          </a:p>
        </p:txBody>
      </p:sp>
      <p:sp>
        <p:nvSpPr>
          <p:cNvPr id="6" name="Marcador de Posição do Número do Diapositivo 5"/>
          <p:cNvSpPr>
            <a:spLocks noGrp="1"/>
          </p:cNvSpPr>
          <p:nvPr>
            <p:ph type="sldNum" sz="quarter" idx="12"/>
          </p:nvPr>
        </p:nvSpPr>
        <p:spPr/>
        <p:txBody>
          <a:bodyPr/>
          <a:lstStyle/>
          <a:p>
            <a:fld id="{FF25B18E-F4F2-4D2B-B7C3-AE7A56E057AB}" type="slidenum">
              <a:rPr lang="pt-PT" smtClean="0"/>
              <a:pPr/>
              <a:t>54</a:t>
            </a:fld>
            <a:endParaRPr lang="pt-PT"/>
          </a:p>
        </p:txBody>
      </p:sp>
      <p:sp>
        <p:nvSpPr>
          <p:cNvPr id="7" name="Marcador de Posição do Rodapé 6"/>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PT"/>
          </a:p>
        </p:txBody>
      </p:sp>
      <p:graphicFrame>
        <p:nvGraphicFramePr>
          <p:cNvPr id="5" name="Marcador de Posição de Conteúdo 4"/>
          <p:cNvGraphicFramePr>
            <a:graphicFrameLocks noGrp="1"/>
          </p:cNvGraphicFramePr>
          <p:nvPr>
            <p:ph idx="1"/>
          </p:nvPr>
        </p:nvGraphicFramePr>
        <p:xfrm>
          <a:off x="-2" y="-2"/>
          <a:ext cx="8460433" cy="6858001"/>
        </p:xfrm>
        <a:graphic>
          <a:graphicData uri="http://schemas.openxmlformats.org/drawingml/2006/table">
            <a:tbl>
              <a:tblPr/>
              <a:tblGrid>
                <a:gridCol w="2158261"/>
                <a:gridCol w="2864404"/>
                <a:gridCol w="1195010"/>
                <a:gridCol w="1121379"/>
                <a:gridCol w="1121379"/>
              </a:tblGrid>
              <a:tr h="935182">
                <a:tc>
                  <a:txBody>
                    <a:bodyPr/>
                    <a:lstStyle/>
                    <a:p>
                      <a:pPr algn="ctr">
                        <a:spcAft>
                          <a:spcPts val="0"/>
                        </a:spcAft>
                      </a:pPr>
                      <a:r>
                        <a:rPr lang="en-GB" sz="1400" b="1" dirty="0">
                          <a:latin typeface="+mn-lt"/>
                          <a:ea typeface="Times New Roman"/>
                        </a:rPr>
                        <a:t>Main scope</a:t>
                      </a:r>
                      <a:endParaRPr lang="pt-PT" sz="1400" b="1"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b="1" dirty="0">
                          <a:latin typeface="+mn-lt"/>
                          <a:ea typeface="Times New Roman"/>
                        </a:rPr>
                        <a:t>Application</a:t>
                      </a:r>
                      <a:endParaRPr lang="pt-PT" sz="1400" b="1"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b="1" dirty="0">
                          <a:latin typeface="+mn-lt"/>
                          <a:ea typeface="Times New Roman"/>
                        </a:rPr>
                        <a:t>Country </a:t>
                      </a:r>
                      <a:endParaRPr lang="pt-PT" sz="1400" b="1"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b="1" dirty="0">
                          <a:latin typeface="+mn-lt"/>
                          <a:ea typeface="Times New Roman"/>
                        </a:rPr>
                        <a:t>Reference</a:t>
                      </a:r>
                      <a:endParaRPr lang="pt-PT" sz="1400" b="1"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b="1" dirty="0">
                          <a:latin typeface="+mn-lt"/>
                          <a:ea typeface="Times New Roman"/>
                        </a:rPr>
                        <a:t>Citations </a:t>
                      </a:r>
                      <a:br>
                        <a:rPr lang="en-GB" sz="1400" b="1" dirty="0">
                          <a:latin typeface="+mn-lt"/>
                          <a:ea typeface="Times New Roman"/>
                        </a:rPr>
                      </a:br>
                      <a:r>
                        <a:rPr lang="en-GB" sz="1400" b="1" dirty="0">
                          <a:latin typeface="+mn-lt"/>
                          <a:ea typeface="Times New Roman"/>
                        </a:rPr>
                        <a:t>(</a:t>
                      </a:r>
                      <a:r>
                        <a:rPr lang="en-GB" sz="1400" b="1" dirty="0" err="1">
                          <a:latin typeface="+mn-lt"/>
                          <a:ea typeface="Times New Roman"/>
                        </a:rPr>
                        <a:t>google</a:t>
                      </a:r>
                      <a:r>
                        <a:rPr lang="en-GB" sz="1400" b="1" dirty="0">
                          <a:latin typeface="+mn-lt"/>
                          <a:ea typeface="Times New Roman"/>
                        </a:rPr>
                        <a:t> scholar)</a:t>
                      </a:r>
                      <a:endParaRPr lang="pt-PT" sz="1400" b="1"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6909">
                <a:tc>
                  <a:txBody>
                    <a:bodyPr/>
                    <a:lstStyle/>
                    <a:p>
                      <a:pPr>
                        <a:spcAft>
                          <a:spcPts val="0"/>
                        </a:spcAft>
                      </a:pPr>
                      <a:r>
                        <a:rPr lang="en-GB" sz="1400" dirty="0">
                          <a:latin typeface="+mn-lt"/>
                          <a:ea typeface="Times New Roman"/>
                        </a:rPr>
                        <a:t>Inventory management</a:t>
                      </a:r>
                      <a:endParaRPr lang="pt-PT" sz="14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latin typeface="+mn-lt"/>
                          <a:ea typeface="Times New Roman"/>
                        </a:rPr>
                        <a:t>Examine the impact of optimal use of imported inventories for public enterprises, public limited companies and private limited companies</a:t>
                      </a:r>
                      <a:endParaRPr lang="pt-PT" sz="14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latin typeface="+mn-lt"/>
                          <a:ea typeface="Times New Roman"/>
                        </a:rPr>
                        <a:t>India</a:t>
                      </a:r>
                      <a:endParaRPr lang="pt-PT" sz="14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dirty="0">
                          <a:latin typeface="+mn-lt"/>
                          <a:ea typeface="Times New Roman"/>
                        </a:rPr>
                        <a:t>Prasad et al. (1996)</a:t>
                      </a:r>
                      <a:endParaRPr lang="pt-PT" sz="14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dirty="0">
                          <a:latin typeface="+mn-lt"/>
                          <a:ea typeface="Times New Roman"/>
                        </a:rPr>
                        <a:t>1</a:t>
                      </a:r>
                      <a:endParaRPr lang="pt-PT" sz="14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3455">
                <a:tc>
                  <a:txBody>
                    <a:bodyPr/>
                    <a:lstStyle/>
                    <a:p>
                      <a:pPr>
                        <a:spcAft>
                          <a:spcPts val="0"/>
                        </a:spcAft>
                      </a:pPr>
                      <a:r>
                        <a:rPr lang="en-GB" sz="1400">
                          <a:latin typeface="+mn-lt"/>
                          <a:ea typeface="Times New Roman"/>
                        </a:rPr>
                        <a:t>Regional Economic planning</a:t>
                      </a:r>
                      <a:endParaRPr lang="pt-PT" sz="14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latin typeface="+mn-lt"/>
                          <a:ea typeface="Times New Roman"/>
                        </a:rPr>
                        <a:t>Regional and macroeconomic forecast</a:t>
                      </a:r>
                      <a:endParaRPr lang="pt-PT" sz="14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latin typeface="+mn-lt"/>
                          <a:ea typeface="Times New Roman"/>
                        </a:rPr>
                        <a:t>China</a:t>
                      </a:r>
                      <a:endParaRPr lang="pt-PT" sz="14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latin typeface="+mn-lt"/>
                          <a:ea typeface="Times New Roman"/>
                        </a:rPr>
                        <a:t>Zhang et al. (2001)</a:t>
                      </a:r>
                      <a:endParaRPr lang="pt-PT" sz="14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latin typeface="+mn-lt"/>
                          <a:ea typeface="Times New Roman"/>
                        </a:rPr>
                        <a:t>2</a:t>
                      </a:r>
                      <a:endParaRPr lang="pt-PT" sz="14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3455">
                <a:tc>
                  <a:txBody>
                    <a:bodyPr/>
                    <a:lstStyle/>
                    <a:p>
                      <a:pPr>
                        <a:spcAft>
                          <a:spcPts val="0"/>
                        </a:spcAft>
                      </a:pPr>
                      <a:r>
                        <a:rPr lang="en-GB" sz="1400">
                          <a:latin typeface="+mn-lt"/>
                          <a:ea typeface="Times New Roman"/>
                        </a:rPr>
                        <a:t>Regional Economic planning</a:t>
                      </a:r>
                      <a:endParaRPr lang="pt-PT" sz="14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latin typeface="+mn-lt"/>
                          <a:ea typeface="Times New Roman"/>
                        </a:rPr>
                        <a:t>Regional and macroeconomic forecast</a:t>
                      </a:r>
                      <a:endParaRPr lang="pt-PT" sz="14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latin typeface="+mn-lt"/>
                          <a:ea typeface="Times New Roman"/>
                        </a:rPr>
                        <a:t>China</a:t>
                      </a:r>
                      <a:endParaRPr lang="pt-PT" sz="14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latin typeface="+mn-lt"/>
                          <a:ea typeface="Times New Roman"/>
                        </a:rPr>
                        <a:t>Zhou et al. (2004)</a:t>
                      </a:r>
                      <a:endParaRPr lang="pt-PT" sz="14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latin typeface="+mn-lt"/>
                          <a:ea typeface="Times New Roman"/>
                        </a:rPr>
                        <a:t>2</a:t>
                      </a:r>
                      <a:endParaRPr lang="pt-PT" sz="14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6909">
                <a:tc>
                  <a:txBody>
                    <a:bodyPr/>
                    <a:lstStyle/>
                    <a:p>
                      <a:pPr>
                        <a:spcAft>
                          <a:spcPts val="0"/>
                        </a:spcAft>
                      </a:pPr>
                      <a:r>
                        <a:rPr lang="en-GB" sz="1400">
                          <a:latin typeface="+mn-lt"/>
                          <a:ea typeface="Times New Roman"/>
                        </a:rPr>
                        <a:t>Regional Economic planning</a:t>
                      </a:r>
                      <a:endParaRPr lang="pt-PT" sz="14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a:latin typeface="+mn-lt"/>
                          <a:ea typeface="Times New Roman"/>
                        </a:rPr>
                        <a:t>Investigate the mechanism of the instability of the original MODIO models theoretically and development of a modified MODIO model. </a:t>
                      </a:r>
                      <a:endParaRPr lang="pt-PT" sz="14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latin typeface="+mn-lt"/>
                          <a:ea typeface="Times New Roman"/>
                        </a:rPr>
                        <a:t>China</a:t>
                      </a:r>
                      <a:endParaRPr lang="pt-PT" sz="14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latin typeface="+mn-lt"/>
                          <a:ea typeface="Times New Roman"/>
                        </a:rPr>
                        <a:t>Zhou et al. (2006)</a:t>
                      </a:r>
                      <a:endParaRPr lang="pt-PT" sz="14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latin typeface="+mn-lt"/>
                          <a:ea typeface="Times New Roman"/>
                        </a:rPr>
                        <a:t>2</a:t>
                      </a:r>
                      <a:endParaRPr lang="pt-PT" sz="14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6909">
                <a:tc>
                  <a:txBody>
                    <a:bodyPr/>
                    <a:lstStyle/>
                    <a:p>
                      <a:pPr>
                        <a:spcAft>
                          <a:spcPts val="0"/>
                        </a:spcAft>
                      </a:pPr>
                      <a:r>
                        <a:rPr lang="en-GB" sz="1400">
                          <a:latin typeface="+mn-lt"/>
                          <a:ea typeface="Times New Roman"/>
                        </a:rPr>
                        <a:t>Renewable industries and environmental policy planning (emission tax)</a:t>
                      </a:r>
                      <a:endParaRPr lang="pt-PT" sz="14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latin typeface="+mn-lt"/>
                          <a:ea typeface="Times New Roman"/>
                        </a:rPr>
                        <a:t>Explore the relationships among renewable energy, economy and environment and analyse the future trends of the economy and GHG intensity.</a:t>
                      </a:r>
                      <a:endParaRPr lang="pt-PT" sz="14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latin typeface="+mn-lt"/>
                          <a:ea typeface="Times New Roman"/>
                        </a:rPr>
                        <a:t>China</a:t>
                      </a:r>
                      <a:endParaRPr lang="pt-PT" sz="14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latin typeface="+mn-lt"/>
                          <a:ea typeface="Times New Roman"/>
                        </a:rPr>
                        <a:t>Zou et al. (2014a)</a:t>
                      </a:r>
                      <a:endParaRPr lang="pt-PT" sz="14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latin typeface="+mn-lt"/>
                          <a:ea typeface="Times New Roman"/>
                        </a:rPr>
                        <a:t>n.a.</a:t>
                      </a:r>
                      <a:endParaRPr lang="pt-PT" sz="14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5182">
                <a:tc>
                  <a:txBody>
                    <a:bodyPr/>
                    <a:lstStyle/>
                    <a:p>
                      <a:pPr>
                        <a:spcAft>
                          <a:spcPts val="0"/>
                        </a:spcAft>
                      </a:pPr>
                      <a:r>
                        <a:rPr lang="en-GB" sz="1400">
                          <a:latin typeface="+mn-lt"/>
                          <a:ea typeface="Times New Roman"/>
                        </a:rPr>
                        <a:t>Economy and environmental policy planning (emission tax)</a:t>
                      </a:r>
                      <a:endParaRPr lang="pt-PT" sz="14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latin typeface="+mn-lt"/>
                          <a:ea typeface="Times New Roman"/>
                        </a:rPr>
                        <a:t>Explore the relationships between the economy environment and analyse the future trends of the economy and GHG intensity.</a:t>
                      </a:r>
                      <a:endParaRPr lang="pt-PT" sz="14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latin typeface="+mn-lt"/>
                          <a:ea typeface="Times New Roman"/>
                        </a:rPr>
                        <a:t>China</a:t>
                      </a:r>
                      <a:endParaRPr lang="pt-PT" sz="14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latin typeface="+mn-lt"/>
                          <a:ea typeface="Times New Roman"/>
                        </a:rPr>
                        <a:t>Zou et al. (2014b)</a:t>
                      </a:r>
                      <a:endParaRPr lang="pt-PT" sz="14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dirty="0" err="1">
                          <a:latin typeface="+mn-lt"/>
                          <a:ea typeface="Times New Roman"/>
                        </a:rPr>
                        <a:t>n.a</a:t>
                      </a:r>
                      <a:r>
                        <a:rPr lang="en-GB" sz="1400" dirty="0">
                          <a:latin typeface="+mn-lt"/>
                          <a:ea typeface="Times New Roman"/>
                        </a:rPr>
                        <a:t>.</a:t>
                      </a:r>
                      <a:endParaRPr lang="pt-PT" sz="14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Marcador de Posição do Número do Diapositivo 6"/>
          <p:cNvSpPr>
            <a:spLocks noGrp="1"/>
          </p:cNvSpPr>
          <p:nvPr>
            <p:ph type="sldNum" sz="quarter" idx="12"/>
          </p:nvPr>
        </p:nvSpPr>
        <p:spPr/>
        <p:txBody>
          <a:bodyPr/>
          <a:lstStyle/>
          <a:p>
            <a:fld id="{FF25B18E-F4F2-4D2B-B7C3-AE7A56E057AB}" type="slidenum">
              <a:rPr lang="pt-PT" smtClean="0"/>
              <a:pPr/>
              <a:t>55</a:t>
            </a:fld>
            <a:endParaRPr lang="pt-PT"/>
          </a:p>
        </p:txBody>
      </p:sp>
      <p:sp>
        <p:nvSpPr>
          <p:cNvPr id="8" name="Marcador de Posição do Rodapé 7"/>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b="1" dirty="0" smtClean="0"/>
              <a:t/>
            </a:r>
            <a:br>
              <a:rPr lang="en-GB" b="1" dirty="0" smtClean="0"/>
            </a:br>
            <a:r>
              <a:rPr lang="en-GB" b="1" dirty="0" smtClean="0"/>
              <a:t>A review on IO MOLP models</a:t>
            </a:r>
            <a:r>
              <a:rPr lang="pt-PT" dirty="0" smtClean="0"/>
              <a:t/>
            </a:r>
            <a:br>
              <a:rPr lang="pt-PT" dirty="0" smtClean="0"/>
            </a:br>
            <a:r>
              <a:rPr lang="en-GB" dirty="0" smtClean="0"/>
              <a:t> </a:t>
            </a:r>
            <a:r>
              <a:rPr lang="pt-PT" dirty="0" smtClean="0"/>
              <a:t/>
            </a:r>
            <a:br>
              <a:rPr lang="pt-PT" dirty="0" smtClean="0"/>
            </a:br>
            <a:endParaRPr lang="pt-PT" dirty="0"/>
          </a:p>
        </p:txBody>
      </p:sp>
      <p:sp>
        <p:nvSpPr>
          <p:cNvPr id="3" name="Marcador de Posição de Conteúdo 2"/>
          <p:cNvSpPr>
            <a:spLocks noGrp="1"/>
          </p:cNvSpPr>
          <p:nvPr>
            <p:ph idx="1"/>
          </p:nvPr>
        </p:nvSpPr>
        <p:spPr>
          <a:xfrm>
            <a:off x="395536" y="1124744"/>
            <a:ext cx="7620000" cy="5400600"/>
          </a:xfrm>
        </p:spPr>
        <p:txBody>
          <a:bodyPr>
            <a:normAutofit fontScale="92500" lnSpcReduction="20000"/>
          </a:bodyPr>
          <a:lstStyle/>
          <a:p>
            <a:r>
              <a:rPr lang="en-GB" b="1" dirty="0" smtClean="0"/>
              <a:t>Main scopes and applications o IO f LP/MOLP models with DEA.</a:t>
            </a:r>
          </a:p>
          <a:p>
            <a:endParaRPr lang="en-GB" dirty="0" smtClean="0"/>
          </a:p>
          <a:p>
            <a:r>
              <a:rPr lang="en-GB" dirty="0" smtClean="0"/>
              <a:t>The</a:t>
            </a:r>
            <a:r>
              <a:rPr lang="en-GB" b="1" dirty="0" smtClean="0"/>
              <a:t> eco-</a:t>
            </a:r>
            <a:r>
              <a:rPr lang="en-GB" b="1" dirty="0" err="1" smtClean="0"/>
              <a:t>efﬁciency</a:t>
            </a:r>
            <a:r>
              <a:rPr lang="en-GB" b="1" dirty="0" smtClean="0"/>
              <a:t> of the economy</a:t>
            </a:r>
            <a:r>
              <a:rPr lang="en-GB" dirty="0" smtClean="0"/>
              <a:t> can be obtained as a solution of a Data Envelopment Analysis (DEA) model with the virtual decision-making units (DMUs) </a:t>
            </a:r>
            <a:r>
              <a:rPr lang="en-GB" dirty="0" err="1" smtClean="0"/>
              <a:t>deﬁning</a:t>
            </a:r>
            <a:r>
              <a:rPr lang="en-GB" dirty="0" smtClean="0"/>
              <a:t> the potential and a DMU describing the actual performance of the economy. </a:t>
            </a:r>
          </a:p>
          <a:p>
            <a:endParaRPr lang="en-GB" dirty="0" smtClean="0"/>
          </a:p>
          <a:p>
            <a:r>
              <a:rPr lang="en-GB" dirty="0" smtClean="0"/>
              <a:t>This model combined with IO analysis allows taking into </a:t>
            </a:r>
            <a:r>
              <a:rPr lang="en-GB" b="1" dirty="0" smtClean="0"/>
              <a:t>account the</a:t>
            </a:r>
            <a:r>
              <a:rPr lang="en-GB" dirty="0" smtClean="0"/>
              <a:t> </a:t>
            </a:r>
            <a:r>
              <a:rPr lang="en-GB" b="1" dirty="0" smtClean="0"/>
              <a:t>interdependences of the sectors in an economy in eco-</a:t>
            </a:r>
            <a:r>
              <a:rPr lang="en-GB" b="1" dirty="0" err="1" smtClean="0"/>
              <a:t>efﬁciency</a:t>
            </a:r>
            <a:r>
              <a:rPr lang="en-GB" b="1" dirty="0" smtClean="0"/>
              <a:t> analyses</a:t>
            </a:r>
            <a:r>
              <a:rPr lang="en-GB" dirty="0" smtClean="0"/>
              <a:t>. </a:t>
            </a:r>
          </a:p>
          <a:p>
            <a:endParaRPr lang="en-GB" dirty="0" smtClean="0"/>
          </a:p>
          <a:p>
            <a:r>
              <a:rPr lang="en-GB" dirty="0" smtClean="0"/>
              <a:t>Through the use of MOO models an eco-</a:t>
            </a:r>
            <a:r>
              <a:rPr lang="en-GB" dirty="0" err="1" smtClean="0"/>
              <a:t>efﬁciency</a:t>
            </a:r>
            <a:r>
              <a:rPr lang="en-GB" dirty="0" smtClean="0"/>
              <a:t> frontier of the economy can be generated. The solutions of the </a:t>
            </a:r>
            <a:r>
              <a:rPr lang="en-GB" dirty="0" err="1" smtClean="0"/>
              <a:t>multiobjective</a:t>
            </a:r>
            <a:r>
              <a:rPr lang="en-GB" dirty="0" smtClean="0"/>
              <a:t> optimisation problems </a:t>
            </a:r>
            <a:r>
              <a:rPr lang="en-GB" dirty="0" err="1" smtClean="0"/>
              <a:t>deﬁne</a:t>
            </a:r>
            <a:r>
              <a:rPr lang="en-GB" dirty="0" smtClean="0"/>
              <a:t> eco-</a:t>
            </a:r>
            <a:r>
              <a:rPr lang="en-GB" dirty="0" err="1" smtClean="0"/>
              <a:t>efﬁcient</a:t>
            </a:r>
            <a:r>
              <a:rPr lang="en-GB" dirty="0" smtClean="0"/>
              <a:t> virtual DMUs. Furthermore, it permits estimating eco-</a:t>
            </a:r>
            <a:r>
              <a:rPr lang="en-GB" dirty="0" err="1" smtClean="0"/>
              <a:t>efﬁciency</a:t>
            </a:r>
            <a:r>
              <a:rPr lang="en-GB" dirty="0" smtClean="0"/>
              <a:t> of an economy with respect to its own potential and without the need to compare it with other economies – economies that may possess different technologies and varying mutual interdependencies due to international trade (</a:t>
            </a:r>
            <a:r>
              <a:rPr lang="en-GB" dirty="0" err="1" smtClean="0"/>
              <a:t>Mahlberg</a:t>
            </a:r>
            <a:r>
              <a:rPr lang="en-GB" dirty="0" smtClean="0"/>
              <a:t> and </a:t>
            </a:r>
            <a:r>
              <a:rPr lang="en-GB" dirty="0" err="1" smtClean="0"/>
              <a:t>Luptacik</a:t>
            </a:r>
            <a:r>
              <a:rPr lang="en-GB" dirty="0" smtClean="0"/>
              <a:t>, 2014).</a:t>
            </a:r>
          </a:p>
          <a:p>
            <a:endParaRPr lang="pt-PT" dirty="0"/>
          </a:p>
        </p:txBody>
      </p:sp>
      <p:sp>
        <p:nvSpPr>
          <p:cNvPr id="6" name="Marcador de Posição do Número do Diapositivo 5"/>
          <p:cNvSpPr>
            <a:spLocks noGrp="1"/>
          </p:cNvSpPr>
          <p:nvPr>
            <p:ph type="sldNum" sz="quarter" idx="12"/>
          </p:nvPr>
        </p:nvSpPr>
        <p:spPr/>
        <p:txBody>
          <a:bodyPr/>
          <a:lstStyle/>
          <a:p>
            <a:fld id="{FF25B18E-F4F2-4D2B-B7C3-AE7A56E057AB}" type="slidenum">
              <a:rPr lang="pt-PT" smtClean="0"/>
              <a:pPr/>
              <a:t>56</a:t>
            </a:fld>
            <a:endParaRPr lang="pt-PT"/>
          </a:p>
        </p:txBody>
      </p:sp>
      <p:sp>
        <p:nvSpPr>
          <p:cNvPr id="7" name="Marcador de Posição do Rodapé 6"/>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b="1" dirty="0" smtClean="0"/>
              <a:t/>
            </a:r>
            <a:br>
              <a:rPr lang="en-GB" b="1" dirty="0" smtClean="0"/>
            </a:br>
            <a:r>
              <a:rPr lang="en-GB" b="1" dirty="0" smtClean="0"/>
              <a:t>A review on IO MOLP models</a:t>
            </a:r>
            <a:r>
              <a:rPr lang="pt-PT" dirty="0" smtClean="0"/>
              <a:t/>
            </a:r>
            <a:br>
              <a:rPr lang="pt-PT" dirty="0" smtClean="0"/>
            </a:br>
            <a:r>
              <a:rPr lang="en-GB" dirty="0" smtClean="0"/>
              <a:t> </a:t>
            </a:r>
            <a:r>
              <a:rPr lang="pt-PT" dirty="0" smtClean="0"/>
              <a:t/>
            </a:r>
            <a:br>
              <a:rPr lang="pt-PT" dirty="0" smtClean="0"/>
            </a:br>
            <a:endParaRPr lang="pt-PT" dirty="0"/>
          </a:p>
        </p:txBody>
      </p:sp>
      <p:sp>
        <p:nvSpPr>
          <p:cNvPr id="3" name="Marcador de Posição de Conteúdo 2"/>
          <p:cNvSpPr>
            <a:spLocks noGrp="1"/>
          </p:cNvSpPr>
          <p:nvPr>
            <p:ph idx="1"/>
          </p:nvPr>
        </p:nvSpPr>
        <p:spPr>
          <a:xfrm>
            <a:off x="395536" y="1124744"/>
            <a:ext cx="7620000" cy="5400600"/>
          </a:xfrm>
        </p:spPr>
        <p:txBody>
          <a:bodyPr>
            <a:normAutofit/>
          </a:bodyPr>
          <a:lstStyle/>
          <a:p>
            <a:r>
              <a:rPr lang="en-GB" sz="1800" b="1" dirty="0" smtClean="0"/>
              <a:t>Main scopes and applications o IO f LP/MOLP models with DEA.</a:t>
            </a:r>
          </a:p>
          <a:p>
            <a:endParaRPr lang="en-GB" dirty="0" smtClean="0"/>
          </a:p>
        </p:txBody>
      </p:sp>
      <p:graphicFrame>
        <p:nvGraphicFramePr>
          <p:cNvPr id="5" name="Tabela 4"/>
          <p:cNvGraphicFramePr>
            <a:graphicFrameLocks noGrp="1"/>
          </p:cNvGraphicFramePr>
          <p:nvPr/>
        </p:nvGraphicFramePr>
        <p:xfrm>
          <a:off x="539549" y="2348880"/>
          <a:ext cx="7704858" cy="2330613"/>
        </p:xfrm>
        <a:graphic>
          <a:graphicData uri="http://schemas.openxmlformats.org/drawingml/2006/table">
            <a:tbl>
              <a:tblPr/>
              <a:tblGrid>
                <a:gridCol w="1965514"/>
                <a:gridCol w="2608592"/>
                <a:gridCol w="1088288"/>
                <a:gridCol w="1021232"/>
                <a:gridCol w="1021232"/>
              </a:tblGrid>
              <a:tr h="837093">
                <a:tc>
                  <a:txBody>
                    <a:bodyPr/>
                    <a:lstStyle/>
                    <a:p>
                      <a:pPr algn="ctr">
                        <a:spcAft>
                          <a:spcPts val="0"/>
                        </a:spcAft>
                      </a:pPr>
                      <a:r>
                        <a:rPr lang="en-GB" sz="1400" b="1" noProof="0" dirty="0" smtClean="0">
                          <a:solidFill>
                            <a:schemeClr val="tx1"/>
                          </a:solidFill>
                          <a:latin typeface="+mn-lt"/>
                          <a:ea typeface="Times New Roman"/>
                        </a:rPr>
                        <a:t>Main scope</a:t>
                      </a:r>
                      <a:endParaRPr lang="en-GB" sz="1400" b="1" noProof="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b="1" noProof="0" smtClean="0">
                          <a:solidFill>
                            <a:schemeClr val="tx1"/>
                          </a:solidFill>
                          <a:latin typeface="+mn-lt"/>
                          <a:ea typeface="Times New Roman"/>
                        </a:rPr>
                        <a:t>Application</a:t>
                      </a:r>
                      <a:endParaRPr lang="en-GB" sz="1400" b="1" noProof="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b="1" noProof="0" smtClean="0">
                          <a:solidFill>
                            <a:schemeClr val="tx1"/>
                          </a:solidFill>
                          <a:latin typeface="+mn-lt"/>
                          <a:ea typeface="Times New Roman"/>
                        </a:rPr>
                        <a:t>Country </a:t>
                      </a:r>
                      <a:endParaRPr lang="en-GB" sz="1400" b="1" noProof="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b="1" noProof="0" smtClean="0">
                          <a:solidFill>
                            <a:schemeClr val="tx1"/>
                          </a:solidFill>
                          <a:latin typeface="+mn-lt"/>
                          <a:ea typeface="Times New Roman"/>
                        </a:rPr>
                        <a:t>Reference</a:t>
                      </a:r>
                      <a:endParaRPr lang="en-GB" sz="1400" b="1" noProof="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b="1" noProof="0" smtClean="0">
                          <a:solidFill>
                            <a:schemeClr val="tx1"/>
                          </a:solidFill>
                          <a:latin typeface="+mn-lt"/>
                          <a:ea typeface="Times New Roman"/>
                        </a:rPr>
                        <a:t>Citations </a:t>
                      </a:r>
                      <a:br>
                        <a:rPr lang="en-GB" sz="1400" b="1" noProof="0" smtClean="0">
                          <a:solidFill>
                            <a:schemeClr val="tx1"/>
                          </a:solidFill>
                          <a:latin typeface="+mn-lt"/>
                          <a:ea typeface="Times New Roman"/>
                        </a:rPr>
                      </a:br>
                      <a:r>
                        <a:rPr lang="en-GB" sz="1400" b="1" noProof="0" smtClean="0">
                          <a:solidFill>
                            <a:schemeClr val="tx1"/>
                          </a:solidFill>
                          <a:latin typeface="+mn-lt"/>
                          <a:ea typeface="Times New Roman"/>
                        </a:rPr>
                        <a:t>(google scholar)</a:t>
                      </a:r>
                      <a:endParaRPr lang="en-GB" sz="1400" b="1" noProof="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8062">
                <a:tc>
                  <a:txBody>
                    <a:bodyPr/>
                    <a:lstStyle/>
                    <a:p>
                      <a:pPr>
                        <a:spcAft>
                          <a:spcPts val="0"/>
                        </a:spcAft>
                      </a:pPr>
                      <a:r>
                        <a:rPr lang="en-GB" sz="1400" noProof="0" dirty="0" smtClean="0">
                          <a:solidFill>
                            <a:schemeClr val="tx1"/>
                          </a:solidFill>
                          <a:latin typeface="+mn-lt"/>
                          <a:ea typeface="Times New Roman"/>
                        </a:rPr>
                        <a:t>Efficiency analysis</a:t>
                      </a:r>
                      <a:endParaRPr lang="en-GB" sz="1400" noProof="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noProof="0" smtClean="0">
                          <a:solidFill>
                            <a:schemeClr val="tx1"/>
                          </a:solidFill>
                          <a:latin typeface="+mn-lt"/>
                          <a:ea typeface="Times New Roman"/>
                        </a:rPr>
                        <a:t>Analyse the eco-efﬁciency of an economy</a:t>
                      </a:r>
                      <a:endParaRPr lang="en-GB" sz="1400" noProof="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noProof="0" smtClean="0">
                          <a:solidFill>
                            <a:schemeClr val="tx1"/>
                          </a:solidFill>
                          <a:latin typeface="+mn-lt"/>
                          <a:ea typeface="Times New Roman"/>
                        </a:rPr>
                        <a:t>Austria</a:t>
                      </a:r>
                      <a:endParaRPr lang="en-GB" sz="1400" noProof="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noProof="0" dirty="0" err="1" smtClean="0">
                          <a:solidFill>
                            <a:schemeClr val="tx1"/>
                          </a:solidFill>
                          <a:latin typeface="+mn-lt"/>
                          <a:ea typeface="Times New Roman"/>
                        </a:rPr>
                        <a:t>Luptacik</a:t>
                      </a:r>
                      <a:r>
                        <a:rPr lang="en-GB" sz="1400" noProof="0" dirty="0" smtClean="0">
                          <a:solidFill>
                            <a:schemeClr val="tx1"/>
                          </a:solidFill>
                          <a:latin typeface="+mn-lt"/>
                          <a:ea typeface="Times New Roman"/>
                        </a:rPr>
                        <a:t> and </a:t>
                      </a:r>
                      <a:r>
                        <a:rPr lang="en-GB" sz="1400" noProof="0" dirty="0" err="1" smtClean="0">
                          <a:solidFill>
                            <a:schemeClr val="tx1"/>
                          </a:solidFill>
                          <a:latin typeface="+mn-lt"/>
                          <a:ea typeface="Times New Roman"/>
                        </a:rPr>
                        <a:t>Böhm</a:t>
                      </a:r>
                      <a:r>
                        <a:rPr lang="en-GB" sz="1400" noProof="0" dirty="0" smtClean="0">
                          <a:solidFill>
                            <a:schemeClr val="tx1"/>
                          </a:solidFill>
                          <a:latin typeface="+mn-lt"/>
                          <a:ea typeface="Times New Roman"/>
                        </a:rPr>
                        <a:t> (2010)</a:t>
                      </a:r>
                      <a:endParaRPr lang="en-GB" sz="1400" noProof="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noProof="0" smtClean="0">
                          <a:solidFill>
                            <a:schemeClr val="tx1"/>
                          </a:solidFill>
                          <a:latin typeface="+mn-lt"/>
                          <a:ea typeface="Times New Roman"/>
                        </a:rPr>
                        <a:t>8</a:t>
                      </a:r>
                      <a:endParaRPr lang="en-GB" sz="1400" noProof="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7093">
                <a:tc>
                  <a:txBody>
                    <a:bodyPr/>
                    <a:lstStyle/>
                    <a:p>
                      <a:pPr>
                        <a:spcAft>
                          <a:spcPts val="0"/>
                        </a:spcAft>
                      </a:pPr>
                      <a:r>
                        <a:rPr lang="en-GB" sz="1400" noProof="0" smtClean="0">
                          <a:solidFill>
                            <a:schemeClr val="tx1"/>
                          </a:solidFill>
                          <a:latin typeface="+mn-lt"/>
                          <a:ea typeface="Times New Roman"/>
                        </a:rPr>
                        <a:t>Efficiency analysis</a:t>
                      </a:r>
                      <a:endParaRPr lang="en-GB" sz="1400" noProof="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noProof="0" smtClean="0">
                          <a:solidFill>
                            <a:schemeClr val="tx1"/>
                          </a:solidFill>
                          <a:latin typeface="+mn-lt"/>
                          <a:ea typeface="Times New Roman"/>
                        </a:rPr>
                        <a:t>Analyse the eco-efﬁciency of an economy, considering the eco-efficiency change</a:t>
                      </a:r>
                      <a:endParaRPr lang="en-GB" sz="1400" noProof="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noProof="0" smtClean="0">
                          <a:solidFill>
                            <a:schemeClr val="tx1"/>
                          </a:solidFill>
                          <a:latin typeface="+mn-lt"/>
                          <a:ea typeface="Times New Roman"/>
                        </a:rPr>
                        <a:t>Austria</a:t>
                      </a:r>
                      <a:endParaRPr lang="en-GB" sz="1400" noProof="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noProof="0" dirty="0" err="1" smtClean="0">
                          <a:solidFill>
                            <a:schemeClr val="tx1"/>
                          </a:solidFill>
                          <a:latin typeface="+mn-lt"/>
                          <a:ea typeface="Times New Roman"/>
                        </a:rPr>
                        <a:t>Mahlberg</a:t>
                      </a:r>
                      <a:r>
                        <a:rPr lang="en-GB" sz="1400" noProof="0" dirty="0" smtClean="0">
                          <a:solidFill>
                            <a:schemeClr val="tx1"/>
                          </a:solidFill>
                          <a:latin typeface="+mn-lt"/>
                          <a:ea typeface="Times New Roman"/>
                        </a:rPr>
                        <a:t> and </a:t>
                      </a:r>
                      <a:r>
                        <a:rPr lang="en-GB" sz="1400" noProof="0" dirty="0" err="1" smtClean="0">
                          <a:solidFill>
                            <a:schemeClr val="tx1"/>
                          </a:solidFill>
                          <a:latin typeface="+mn-lt"/>
                          <a:ea typeface="Times New Roman"/>
                        </a:rPr>
                        <a:t>Luptacik</a:t>
                      </a:r>
                      <a:r>
                        <a:rPr lang="en-GB" sz="1400" noProof="0" dirty="0" smtClean="0">
                          <a:solidFill>
                            <a:schemeClr val="tx1"/>
                          </a:solidFill>
                          <a:latin typeface="+mn-lt"/>
                          <a:ea typeface="Times New Roman"/>
                        </a:rPr>
                        <a:t> (2014)</a:t>
                      </a:r>
                      <a:endParaRPr lang="en-GB" sz="1400" noProof="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noProof="0" dirty="0" smtClean="0">
                          <a:solidFill>
                            <a:schemeClr val="tx1"/>
                          </a:solidFill>
                          <a:latin typeface="+mn-lt"/>
                          <a:ea typeface="Times New Roman"/>
                        </a:rPr>
                        <a:t>2</a:t>
                      </a:r>
                      <a:endParaRPr lang="en-GB" sz="1400" noProof="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Marcador de Posição do Número do Diapositivo 6"/>
          <p:cNvSpPr>
            <a:spLocks noGrp="1"/>
          </p:cNvSpPr>
          <p:nvPr>
            <p:ph type="sldNum" sz="quarter" idx="12"/>
          </p:nvPr>
        </p:nvSpPr>
        <p:spPr/>
        <p:txBody>
          <a:bodyPr/>
          <a:lstStyle/>
          <a:p>
            <a:fld id="{FF25B18E-F4F2-4D2B-B7C3-AE7A56E057AB}" type="slidenum">
              <a:rPr lang="pt-PT" smtClean="0"/>
              <a:pPr/>
              <a:t>57</a:t>
            </a:fld>
            <a:endParaRPr lang="pt-PT"/>
          </a:p>
        </p:txBody>
      </p:sp>
      <p:sp>
        <p:nvSpPr>
          <p:cNvPr id="8" name="Marcador de Posição do Rodapé 7"/>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b="1" dirty="0" smtClean="0"/>
              <a:t/>
            </a:r>
            <a:br>
              <a:rPr lang="en-GB" b="1" dirty="0" smtClean="0"/>
            </a:br>
            <a:r>
              <a:rPr lang="en-GB" b="1" dirty="0" smtClean="0"/>
              <a:t>A review on IO MOLP models</a:t>
            </a:r>
            <a:r>
              <a:rPr lang="pt-PT" dirty="0" smtClean="0"/>
              <a:t/>
            </a:r>
            <a:br>
              <a:rPr lang="pt-PT" dirty="0" smtClean="0"/>
            </a:br>
            <a:r>
              <a:rPr lang="en-GB" dirty="0" smtClean="0"/>
              <a:t> </a:t>
            </a:r>
            <a:r>
              <a:rPr lang="pt-PT" dirty="0" smtClean="0"/>
              <a:t/>
            </a:r>
            <a:br>
              <a:rPr lang="pt-PT" dirty="0" smtClean="0"/>
            </a:br>
            <a:endParaRPr lang="pt-PT" dirty="0"/>
          </a:p>
        </p:txBody>
      </p:sp>
      <p:sp>
        <p:nvSpPr>
          <p:cNvPr id="3" name="Marcador de Posição de Conteúdo 2"/>
          <p:cNvSpPr>
            <a:spLocks noGrp="1"/>
          </p:cNvSpPr>
          <p:nvPr>
            <p:ph idx="1"/>
          </p:nvPr>
        </p:nvSpPr>
        <p:spPr>
          <a:xfrm>
            <a:off x="395536" y="1124744"/>
            <a:ext cx="7620000" cy="5400600"/>
          </a:xfrm>
        </p:spPr>
        <p:txBody>
          <a:bodyPr>
            <a:normAutofit lnSpcReduction="10000"/>
          </a:bodyPr>
          <a:lstStyle/>
          <a:p>
            <a:r>
              <a:rPr lang="en-GB" b="1" dirty="0" smtClean="0"/>
              <a:t>MOLP techniques for updating the IO matrix</a:t>
            </a:r>
          </a:p>
          <a:p>
            <a:endParaRPr lang="en-GB" dirty="0" smtClean="0"/>
          </a:p>
          <a:p>
            <a:r>
              <a:rPr lang="en-GB" dirty="0" err="1" smtClean="0"/>
              <a:t>Multiobjective</a:t>
            </a:r>
            <a:r>
              <a:rPr lang="en-GB" dirty="0" smtClean="0"/>
              <a:t> optimization techniques can also be used as an adjustment/updating procedure of the IO matrix. </a:t>
            </a:r>
          </a:p>
          <a:p>
            <a:endParaRPr lang="en-GB" dirty="0" smtClean="0"/>
          </a:p>
          <a:p>
            <a:r>
              <a:rPr lang="en-GB" dirty="0" err="1" smtClean="0"/>
              <a:t>Peñate</a:t>
            </a:r>
            <a:r>
              <a:rPr lang="en-GB" dirty="0" smtClean="0"/>
              <a:t> and </a:t>
            </a:r>
            <a:r>
              <a:rPr lang="en-GB" dirty="0" err="1" smtClean="0"/>
              <a:t>Peñate</a:t>
            </a:r>
            <a:r>
              <a:rPr lang="en-GB" dirty="0" smtClean="0"/>
              <a:t> (2003) suggested the use of this kind of tools to update the IO matrix included in the social accounting matrix (SAM) concentrating in the vertical/column/technical coefficients. </a:t>
            </a:r>
          </a:p>
          <a:p>
            <a:endParaRPr lang="en-GB" dirty="0" smtClean="0"/>
          </a:p>
          <a:p>
            <a:r>
              <a:rPr lang="en-GB" dirty="0" smtClean="0"/>
              <a:t>The method proposed can be also applied to situations where the adjustment criteria are not the same for different parts of the SAM. Using the benchmark SAM as the basis, and incorporating the new information available, a </a:t>
            </a:r>
            <a:r>
              <a:rPr lang="en-GB" dirty="0" err="1" smtClean="0"/>
              <a:t>biobjective</a:t>
            </a:r>
            <a:r>
              <a:rPr lang="en-GB" dirty="0" smtClean="0"/>
              <a:t> problem is used where both the vertical and horizontal adjustment are combined.</a:t>
            </a:r>
            <a:endParaRPr lang="pt-PT" dirty="0" smtClean="0"/>
          </a:p>
          <a:p>
            <a:endParaRPr lang="en-GB" dirty="0" smtClean="0"/>
          </a:p>
          <a:p>
            <a:endParaRPr lang="pt-PT" dirty="0"/>
          </a:p>
        </p:txBody>
      </p:sp>
      <p:sp>
        <p:nvSpPr>
          <p:cNvPr id="6" name="Marcador de Posição do Número do Diapositivo 5"/>
          <p:cNvSpPr>
            <a:spLocks noGrp="1"/>
          </p:cNvSpPr>
          <p:nvPr>
            <p:ph type="sldNum" sz="quarter" idx="12"/>
          </p:nvPr>
        </p:nvSpPr>
        <p:spPr/>
        <p:txBody>
          <a:bodyPr/>
          <a:lstStyle/>
          <a:p>
            <a:fld id="{FF25B18E-F4F2-4D2B-B7C3-AE7A56E057AB}" type="slidenum">
              <a:rPr lang="pt-PT" smtClean="0"/>
              <a:pPr/>
              <a:t>58</a:t>
            </a:fld>
            <a:endParaRPr lang="pt-PT"/>
          </a:p>
        </p:txBody>
      </p:sp>
      <p:sp>
        <p:nvSpPr>
          <p:cNvPr id="7" name="Marcador de Posição do Rodapé 6"/>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pt-PT" dirty="0" err="1" smtClean="0"/>
              <a:t>Conclusions</a:t>
            </a:r>
            <a:endParaRPr lang="pt-PT" dirty="0"/>
          </a:p>
        </p:txBody>
      </p:sp>
      <p:sp>
        <p:nvSpPr>
          <p:cNvPr id="9" name="Marcador de Posição de Conteúdo 8"/>
          <p:cNvSpPr>
            <a:spLocks noGrp="1"/>
          </p:cNvSpPr>
          <p:nvPr>
            <p:ph idx="1"/>
          </p:nvPr>
        </p:nvSpPr>
        <p:spPr/>
        <p:txBody>
          <a:bodyPr>
            <a:normAutofit fontScale="70000" lnSpcReduction="20000"/>
          </a:bodyPr>
          <a:lstStyle/>
          <a:p>
            <a:endParaRPr lang="en-GB" dirty="0" smtClean="0"/>
          </a:p>
          <a:p>
            <a:r>
              <a:rPr lang="en-GB" dirty="0" smtClean="0"/>
              <a:t>IO analysis </a:t>
            </a:r>
            <a:r>
              <a:rPr lang="en-GB" b="1" dirty="0" smtClean="0"/>
              <a:t>is a flexible</a:t>
            </a:r>
            <a:r>
              <a:rPr lang="en-GB" dirty="0" smtClean="0"/>
              <a:t> and interesting tool </a:t>
            </a:r>
            <a:r>
              <a:rPr lang="en-GB" b="1" dirty="0" smtClean="0"/>
              <a:t>for theoretical or empirical studies</a:t>
            </a:r>
            <a:r>
              <a:rPr lang="en-GB" dirty="0" smtClean="0"/>
              <a:t> of a wide variety of problems ranging from microeconomics to macroeconomics, which can be used to modelling complex systems of economic and physical interrelations. </a:t>
            </a:r>
          </a:p>
          <a:p>
            <a:endParaRPr lang="en-GB" dirty="0" smtClean="0"/>
          </a:p>
          <a:p>
            <a:r>
              <a:rPr lang="en-GB" dirty="0" smtClean="0"/>
              <a:t>In fact, IO analysis provides an important tool to </a:t>
            </a:r>
            <a:r>
              <a:rPr lang="en-GB" b="1" dirty="0" smtClean="0"/>
              <a:t>assess any type of environmental burdens caused by changes in the output</a:t>
            </a:r>
            <a:r>
              <a:rPr lang="en-GB" dirty="0" smtClean="0"/>
              <a:t> of economic sectors once reliable economic data is used. </a:t>
            </a:r>
          </a:p>
          <a:p>
            <a:endParaRPr lang="en-GB" dirty="0" smtClean="0"/>
          </a:p>
          <a:p>
            <a:r>
              <a:rPr lang="en-GB" dirty="0" smtClean="0"/>
              <a:t>The application potential of this tool of analysis coupled with mathematical programming models as a planning and prospective analysis tool has led to the proposal of several </a:t>
            </a:r>
            <a:r>
              <a:rPr lang="en-GB" b="1" dirty="0" smtClean="0"/>
              <a:t>IO MOLP models which allow obtaining a broad range of indicators</a:t>
            </a:r>
            <a:r>
              <a:rPr lang="en-GB" dirty="0" smtClean="0"/>
              <a:t> (economic, social, energy and environment) according to coefficient scenarios and to the output level attained for the economic sectors (industries). For instance, the use of DEA in the framework of IO MOLP analysis allows taking into account the interdependences of the sectors in an economy in </a:t>
            </a:r>
            <a:r>
              <a:rPr lang="en-GB" b="1" dirty="0" smtClean="0"/>
              <a:t>eco-</a:t>
            </a:r>
            <a:r>
              <a:rPr lang="en-GB" b="1" dirty="0" err="1" smtClean="0"/>
              <a:t>efﬁciency</a:t>
            </a:r>
            <a:r>
              <a:rPr lang="en-GB" b="1" dirty="0" smtClean="0"/>
              <a:t> analyses</a:t>
            </a:r>
            <a:r>
              <a:rPr lang="en-GB" dirty="0" smtClean="0"/>
              <a:t>.</a:t>
            </a:r>
            <a:endParaRPr lang="pt-PT" dirty="0" smtClean="0"/>
          </a:p>
          <a:p>
            <a:endParaRPr lang="en-GB" dirty="0" smtClean="0"/>
          </a:p>
          <a:p>
            <a:r>
              <a:rPr lang="en-GB" dirty="0" smtClean="0"/>
              <a:t>The IO MOLP framework has also been extended and adjusted to accommodate the </a:t>
            </a:r>
            <a:r>
              <a:rPr lang="en-GB" b="1" dirty="0" smtClean="0"/>
              <a:t>uncertainty handling of the coefficients of this kind of models</a:t>
            </a:r>
            <a:r>
              <a:rPr lang="en-GB" dirty="0" smtClean="0"/>
              <a:t>, overcoming a major drawback usually mentioned in scientific literature, which is related to the static nature of the IO traditional matrix. </a:t>
            </a:r>
            <a:endParaRPr lang="pt-PT" dirty="0" smtClean="0"/>
          </a:p>
          <a:p>
            <a:endParaRPr lang="pt-PT" dirty="0"/>
          </a:p>
        </p:txBody>
      </p:sp>
      <p:sp>
        <p:nvSpPr>
          <p:cNvPr id="7" name="Marcador de Posição do Número do Diapositivo 6"/>
          <p:cNvSpPr>
            <a:spLocks noGrp="1"/>
          </p:cNvSpPr>
          <p:nvPr>
            <p:ph type="sldNum" sz="quarter" idx="12"/>
          </p:nvPr>
        </p:nvSpPr>
        <p:spPr/>
        <p:txBody>
          <a:bodyPr/>
          <a:lstStyle/>
          <a:p>
            <a:fld id="{FF25B18E-F4F2-4D2B-B7C3-AE7A56E057AB}" type="slidenum">
              <a:rPr lang="pt-PT" smtClean="0"/>
              <a:pPr/>
              <a:t>59</a:t>
            </a:fld>
            <a:endParaRPr lang="pt-PT"/>
          </a:p>
        </p:txBody>
      </p:sp>
      <p:sp>
        <p:nvSpPr>
          <p:cNvPr id="8" name="Marcador de Posição do Rodapé 7"/>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b="1" dirty="0" smtClean="0"/>
              <a:t>IO MOLP </a:t>
            </a:r>
            <a:r>
              <a:rPr lang="pt-PT" b="1" dirty="0" err="1" smtClean="0"/>
              <a:t>models</a:t>
            </a:r>
            <a:r>
              <a:rPr lang="pt-PT" b="1" dirty="0" smtClean="0"/>
              <a:t> (</a:t>
            </a:r>
            <a:r>
              <a:rPr lang="pt-PT" b="1" dirty="0" err="1" smtClean="0"/>
              <a:t>why</a:t>
            </a:r>
            <a:r>
              <a:rPr lang="pt-PT" b="1" dirty="0" smtClean="0"/>
              <a:t>?)</a:t>
            </a:r>
            <a:endParaRPr lang="pt-PT" b="1" dirty="0"/>
          </a:p>
        </p:txBody>
      </p:sp>
      <p:sp>
        <p:nvSpPr>
          <p:cNvPr id="3" name="Marcador de Posição de Conteúdo 2"/>
          <p:cNvSpPr>
            <a:spLocks noGrp="1"/>
          </p:cNvSpPr>
          <p:nvPr>
            <p:ph idx="1"/>
          </p:nvPr>
        </p:nvSpPr>
        <p:spPr>
          <a:xfrm>
            <a:off x="179512" y="1556792"/>
            <a:ext cx="7620000" cy="4800600"/>
          </a:xfrm>
        </p:spPr>
        <p:txBody>
          <a:bodyPr>
            <a:normAutofit fontScale="92500"/>
          </a:bodyPr>
          <a:lstStyle/>
          <a:p>
            <a:r>
              <a:rPr lang="en-GB" dirty="0" smtClean="0"/>
              <a:t>There has been a growing interest in scientific literature on the study of the </a:t>
            </a:r>
            <a:r>
              <a:rPr lang="en-GB" b="1" dirty="0" smtClean="0"/>
              <a:t>causal relationship between energy consumption and economic growth and the corresponding environmental impacts</a:t>
            </a:r>
            <a:r>
              <a:rPr lang="en-GB" dirty="0" smtClean="0"/>
              <a:t>.</a:t>
            </a:r>
          </a:p>
          <a:p>
            <a:endParaRPr lang="en-GB" dirty="0" smtClean="0"/>
          </a:p>
          <a:p>
            <a:r>
              <a:rPr lang="en-GB" dirty="0" smtClean="0"/>
              <a:t>This research avenue was triggered by the </a:t>
            </a:r>
            <a:r>
              <a:rPr lang="en-GB" b="1" dirty="0" smtClean="0"/>
              <a:t>oil crisis in the 1970s</a:t>
            </a:r>
            <a:r>
              <a:rPr lang="en-GB" dirty="0" smtClean="0"/>
              <a:t>, caused by the peaking of oil demand in major industrial nations </a:t>
            </a:r>
          </a:p>
          <a:p>
            <a:pPr>
              <a:buNone/>
            </a:pPr>
            <a:r>
              <a:rPr lang="en-GB" dirty="0" smtClean="0"/>
              <a:t>	and embargoes from producer countries. </a:t>
            </a:r>
          </a:p>
          <a:p>
            <a:endParaRPr lang="en-GB" dirty="0" smtClean="0"/>
          </a:p>
          <a:p>
            <a:r>
              <a:rPr lang="en-GB" dirty="0" smtClean="0"/>
              <a:t>Although the </a:t>
            </a:r>
            <a:r>
              <a:rPr lang="en-GB" b="1" dirty="0" smtClean="0"/>
              <a:t>nexus between energy consumption and economic growth</a:t>
            </a:r>
            <a:r>
              <a:rPr lang="en-GB" dirty="0" smtClean="0"/>
              <a:t> has yielded mixed and inconsistent results in terms of their causal relationships, </a:t>
            </a:r>
            <a:r>
              <a:rPr lang="en-GB" b="1" dirty="0" smtClean="0"/>
              <a:t>its appraisal is fundamental for the economic and energy decision-making process</a:t>
            </a:r>
            <a:r>
              <a:rPr lang="en-GB" dirty="0" smtClean="0"/>
              <a:t>. </a:t>
            </a:r>
            <a:endParaRPr lang="pt-PT" dirty="0" smtClean="0"/>
          </a:p>
          <a:p>
            <a:endParaRPr lang="pt-PT" dirty="0"/>
          </a:p>
        </p:txBody>
      </p:sp>
      <p:pic>
        <p:nvPicPr>
          <p:cNvPr id="83970" name="Picture 2" descr="http://www.tigersoft.com/Tiger-Blogs/10-31-2007/index.5.jpg"/>
          <p:cNvPicPr>
            <a:picLocks noChangeAspect="1" noChangeArrowheads="1"/>
          </p:cNvPicPr>
          <p:nvPr/>
        </p:nvPicPr>
        <p:blipFill>
          <a:blip r:embed="rId3" cstate="print"/>
          <a:srcRect/>
          <a:stretch>
            <a:fillRect/>
          </a:stretch>
        </p:blipFill>
        <p:spPr bwMode="auto">
          <a:xfrm>
            <a:off x="7241187" y="2564904"/>
            <a:ext cx="1902813" cy="1186087"/>
          </a:xfrm>
          <a:prstGeom prst="rect">
            <a:avLst/>
          </a:prstGeom>
          <a:noFill/>
        </p:spPr>
      </p:pic>
      <p:sp>
        <p:nvSpPr>
          <p:cNvPr id="7" name="Marcador de Posição do Número do Diapositivo 6"/>
          <p:cNvSpPr>
            <a:spLocks noGrp="1"/>
          </p:cNvSpPr>
          <p:nvPr>
            <p:ph type="sldNum" sz="quarter" idx="12"/>
          </p:nvPr>
        </p:nvSpPr>
        <p:spPr/>
        <p:txBody>
          <a:bodyPr/>
          <a:lstStyle/>
          <a:p>
            <a:fld id="{FF25B18E-F4F2-4D2B-B7C3-AE7A56E057AB}" type="slidenum">
              <a:rPr lang="pt-PT" smtClean="0"/>
              <a:pPr/>
              <a:t>6</a:t>
            </a:fld>
            <a:endParaRPr lang="pt-PT"/>
          </a:p>
        </p:txBody>
      </p:sp>
      <p:sp>
        <p:nvSpPr>
          <p:cNvPr id="8" name="Marcador de Posição do Rodapé 7"/>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pt-PT" dirty="0" err="1" smtClean="0"/>
              <a:t>Conclusions</a:t>
            </a:r>
            <a:endParaRPr lang="pt-PT" dirty="0"/>
          </a:p>
        </p:txBody>
      </p:sp>
      <p:sp>
        <p:nvSpPr>
          <p:cNvPr id="9" name="Marcador de Posição de Conteúdo 8"/>
          <p:cNvSpPr>
            <a:spLocks noGrp="1"/>
          </p:cNvSpPr>
          <p:nvPr>
            <p:ph idx="1"/>
          </p:nvPr>
        </p:nvSpPr>
        <p:spPr/>
        <p:txBody>
          <a:bodyPr>
            <a:normAutofit fontScale="77500" lnSpcReduction="20000"/>
          </a:bodyPr>
          <a:lstStyle/>
          <a:p>
            <a:r>
              <a:rPr lang="en-GB" dirty="0" smtClean="0"/>
              <a:t>Future work on extending the IO MOLP model framework should consider the </a:t>
            </a:r>
            <a:r>
              <a:rPr lang="en-GB" b="1" dirty="0" smtClean="0"/>
              <a:t>developing of a dynamic, multi-period variant</a:t>
            </a:r>
            <a:r>
              <a:rPr lang="en-GB" dirty="0" smtClean="0"/>
              <a:t>. Such an extension can also integrate time-dependent technical parameters to account for </a:t>
            </a:r>
            <a:r>
              <a:rPr lang="en-GB" b="1" dirty="0" smtClean="0"/>
              <a:t>technological learning curves</a:t>
            </a:r>
            <a:r>
              <a:rPr lang="en-GB" dirty="0" smtClean="0"/>
              <a:t> and yield improvements, as well as </a:t>
            </a:r>
            <a:r>
              <a:rPr lang="en-GB" b="1" dirty="0" smtClean="0"/>
              <a:t>incorporate game theoretic principles to accurately reflect the multi-agent nature of the problem</a:t>
            </a:r>
            <a:r>
              <a:rPr lang="en-GB" dirty="0" smtClean="0"/>
              <a:t>.</a:t>
            </a:r>
            <a:endParaRPr lang="pt-PT" dirty="0" smtClean="0"/>
          </a:p>
          <a:p>
            <a:endParaRPr lang="en-GB" dirty="0" smtClean="0"/>
          </a:p>
          <a:p>
            <a:r>
              <a:rPr lang="en-GB" dirty="0" smtClean="0"/>
              <a:t>Since usually these models only account for one DM (which most of the times is hypothetical and not real) another interesting line of research could be the development of tools for obtaining solutions, but considering the interaction with multiple real DMs with potentially conflicting views. </a:t>
            </a:r>
            <a:r>
              <a:rPr lang="en-GB" b="1" dirty="0" smtClean="0"/>
              <a:t>The involvement of the interest groups</a:t>
            </a:r>
            <a:r>
              <a:rPr lang="en-GB" dirty="0" smtClean="0"/>
              <a:t> may contribute in a positive way to the decision-making process at all its stages, from the method of defining the problems and objectives to the evaluation of possible solutions.</a:t>
            </a:r>
            <a:endParaRPr lang="pt-PT" dirty="0" smtClean="0"/>
          </a:p>
          <a:p>
            <a:endParaRPr lang="en-GB" dirty="0" smtClean="0"/>
          </a:p>
          <a:p>
            <a:r>
              <a:rPr lang="en-GB" dirty="0" smtClean="0"/>
              <a:t>Also, the </a:t>
            </a:r>
            <a:r>
              <a:rPr lang="en-GB" b="1" dirty="0" smtClean="0"/>
              <a:t>use of non-linear fuzzy membership functions </a:t>
            </a:r>
            <a:r>
              <a:rPr lang="en-GB" dirty="0" smtClean="0"/>
              <a:t>can be explored in the future or even other uncertainty handling techniques such as the </a:t>
            </a:r>
            <a:r>
              <a:rPr lang="en-GB" b="1" dirty="0" smtClean="0"/>
              <a:t>tolerance approach</a:t>
            </a:r>
            <a:r>
              <a:rPr lang="en-GB" dirty="0" smtClean="0"/>
              <a:t> (</a:t>
            </a:r>
            <a:r>
              <a:rPr lang="en-GB" dirty="0" err="1" smtClean="0"/>
              <a:t>eg</a:t>
            </a:r>
            <a:r>
              <a:rPr lang="en-GB" dirty="0" smtClean="0"/>
              <a:t>. Ravi and Wendell, 1989) specifically developed </a:t>
            </a:r>
            <a:r>
              <a:rPr lang="en-GB" b="1" dirty="0" smtClean="0"/>
              <a:t>for analysing the stability of solutions obtained regarding changes in the technical coefficients matrix</a:t>
            </a:r>
            <a:r>
              <a:rPr lang="en-GB" dirty="0" smtClean="0"/>
              <a:t>. Significant non-convexities may result from such extensions. Therefore, it will also be necessary to develop solution algorithms to ensure that globally optimal, or near-optimal, solutions can be found.</a:t>
            </a:r>
            <a:endParaRPr lang="pt-PT" dirty="0" smtClean="0"/>
          </a:p>
          <a:p>
            <a:endParaRPr lang="pt-PT" dirty="0"/>
          </a:p>
        </p:txBody>
      </p:sp>
      <p:sp>
        <p:nvSpPr>
          <p:cNvPr id="7" name="Marcador de Posição do Número do Diapositivo 6"/>
          <p:cNvSpPr>
            <a:spLocks noGrp="1"/>
          </p:cNvSpPr>
          <p:nvPr>
            <p:ph type="sldNum" sz="quarter" idx="12"/>
          </p:nvPr>
        </p:nvSpPr>
        <p:spPr/>
        <p:txBody>
          <a:bodyPr/>
          <a:lstStyle/>
          <a:p>
            <a:fld id="{FF25B18E-F4F2-4D2B-B7C3-AE7A56E057AB}" type="slidenum">
              <a:rPr lang="pt-PT" smtClean="0"/>
              <a:pPr/>
              <a:t>60</a:t>
            </a:fld>
            <a:endParaRPr lang="pt-PT"/>
          </a:p>
        </p:txBody>
      </p:sp>
      <p:sp>
        <p:nvSpPr>
          <p:cNvPr id="8" name="Marcador de Posição do Rodapé 7"/>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Marcador de Posição de Conteúdo 7"/>
          <p:cNvGraphicFramePr>
            <a:graphicFrameLocks noGrp="1"/>
          </p:cNvGraphicFramePr>
          <p:nvPr>
            <p:ph idx="1"/>
          </p:nvPr>
        </p:nvGraphicFramePr>
        <p:xfrm>
          <a:off x="0" y="-2"/>
          <a:ext cx="8460432" cy="6858002"/>
        </p:xfrm>
        <a:graphic>
          <a:graphicData uri="http://schemas.openxmlformats.org/drawingml/2006/table">
            <a:tbl>
              <a:tblPr/>
              <a:tblGrid>
                <a:gridCol w="3691051"/>
                <a:gridCol w="4769381"/>
              </a:tblGrid>
              <a:tr h="201706">
                <a:tc>
                  <a:txBody>
                    <a:bodyPr/>
                    <a:lstStyle/>
                    <a:p>
                      <a:pPr algn="just">
                        <a:spcAft>
                          <a:spcPts val="0"/>
                        </a:spcAft>
                      </a:pPr>
                      <a:r>
                        <a:rPr lang="en-GB" sz="1200" b="1" dirty="0">
                          <a:latin typeface="+mn-lt"/>
                          <a:ea typeface="Calibri"/>
                        </a:rPr>
                        <a:t>Drawbacks</a:t>
                      </a:r>
                      <a:endParaRPr lang="pt-PT" sz="1200" dirty="0">
                        <a:latin typeface="+mn-lt"/>
                        <a:ea typeface="Times New Roman"/>
                      </a:endParaRPr>
                    </a:p>
                  </a:txBody>
                  <a:tcPr marL="32731" marR="32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200" b="1" dirty="0" smtClean="0">
                          <a:latin typeface="+mn-lt"/>
                          <a:ea typeface="Calibri"/>
                        </a:rPr>
                        <a:t>Possible Solutions</a:t>
                      </a:r>
                      <a:endParaRPr lang="pt-PT" sz="1200" dirty="0">
                        <a:latin typeface="+mn-lt"/>
                        <a:ea typeface="Times New Roman"/>
                      </a:endParaRPr>
                    </a:p>
                  </a:txBody>
                  <a:tcPr marL="32731" marR="32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0471">
                <a:tc>
                  <a:txBody>
                    <a:bodyPr/>
                    <a:lstStyle/>
                    <a:p>
                      <a:pPr algn="just">
                        <a:spcAft>
                          <a:spcPts val="0"/>
                        </a:spcAft>
                      </a:pPr>
                      <a:r>
                        <a:rPr lang="en-GB" sz="1200" b="1" dirty="0">
                          <a:latin typeface="+mn-lt"/>
                          <a:ea typeface="Calibri"/>
                        </a:rPr>
                        <a:t>Single outputs</a:t>
                      </a:r>
                      <a:r>
                        <a:rPr lang="en-GB" sz="1200" dirty="0">
                          <a:latin typeface="+mn-lt"/>
                          <a:ea typeface="Calibri"/>
                        </a:rPr>
                        <a:t> – The simplistic presumption that the transactions table within IO analysis assumes that commodities and sectors can be classified in the same way. Moreover, it suggests that sectors have multiple inputs, but only single outputs (ten </a:t>
                      </a:r>
                      <a:r>
                        <a:rPr lang="en-GB" sz="1200" dirty="0" err="1">
                          <a:latin typeface="+mn-lt"/>
                          <a:ea typeface="Calibri"/>
                        </a:rPr>
                        <a:t>Raa</a:t>
                      </a:r>
                      <a:r>
                        <a:rPr lang="en-GB" sz="1200" dirty="0">
                          <a:latin typeface="+mn-lt"/>
                          <a:ea typeface="Calibri"/>
                        </a:rPr>
                        <a:t> </a:t>
                      </a:r>
                      <a:r>
                        <a:rPr lang="en-GB" sz="1200" dirty="0" smtClean="0">
                          <a:latin typeface="+mn-lt"/>
                          <a:ea typeface="Calibri"/>
                        </a:rPr>
                        <a:t>,1994</a:t>
                      </a:r>
                      <a:r>
                        <a:rPr lang="en-GB" sz="1200" dirty="0">
                          <a:latin typeface="+mn-lt"/>
                          <a:ea typeface="Calibri"/>
                        </a:rPr>
                        <a:t>).</a:t>
                      </a:r>
                      <a:endParaRPr lang="pt-PT" sz="1200" dirty="0">
                        <a:latin typeface="+mn-lt"/>
                        <a:ea typeface="Times New Roman"/>
                      </a:endParaRPr>
                    </a:p>
                  </a:txBody>
                  <a:tcPr marL="32731" marR="32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200" dirty="0">
                          <a:latin typeface="+mn-lt"/>
                          <a:ea typeface="Calibri"/>
                        </a:rPr>
                        <a:t>In order to accommodate this shortcoming, Stone (1966) has suggested accounting for inputs and outputs separately. Input flows may be framed in a use table, U, and output flows in a make table, V. The convention is that the dimensions of matrices U and V are commodities × sectors and sectors × commodities, respectively (ten </a:t>
                      </a:r>
                      <a:r>
                        <a:rPr lang="en-GB" sz="1200" dirty="0" err="1" smtClean="0">
                          <a:latin typeface="+mn-lt"/>
                          <a:ea typeface="Calibri"/>
                        </a:rPr>
                        <a:t>Raa</a:t>
                      </a:r>
                      <a:r>
                        <a:rPr lang="en-GB" sz="1200" dirty="0" smtClean="0">
                          <a:latin typeface="+mn-lt"/>
                          <a:ea typeface="Calibri"/>
                        </a:rPr>
                        <a:t>, </a:t>
                      </a:r>
                      <a:r>
                        <a:rPr lang="en-GB" sz="1200" dirty="0">
                          <a:latin typeface="+mn-lt"/>
                          <a:ea typeface="Calibri"/>
                        </a:rPr>
                        <a:t>1994). The traditional transactions table may be recovered if V is diagonal. In this case, A=UV</a:t>
                      </a:r>
                      <a:r>
                        <a:rPr lang="en-GB" sz="1200" baseline="30000" dirty="0">
                          <a:latin typeface="+mn-lt"/>
                          <a:ea typeface="Calibri"/>
                        </a:rPr>
                        <a:t>-1</a:t>
                      </a:r>
                      <a:r>
                        <a:rPr lang="en-GB" sz="1200" dirty="0">
                          <a:latin typeface="+mn-lt"/>
                          <a:ea typeface="Calibri"/>
                        </a:rPr>
                        <a:t>.</a:t>
                      </a:r>
                      <a:r>
                        <a:rPr lang="en-GB" sz="1200" i="1" dirty="0">
                          <a:latin typeface="+mn-lt"/>
                          <a:ea typeface="Calibri"/>
                        </a:rPr>
                        <a:t> </a:t>
                      </a:r>
                      <a:r>
                        <a:rPr lang="en-GB" sz="1200" dirty="0">
                          <a:latin typeface="+mn-lt"/>
                          <a:ea typeface="Calibri"/>
                        </a:rPr>
                        <a:t>However, in general V features non-zero off-diagonal elements, since sectors produce mixtures of outputs. In such cases, the problem of constructing an IO matrix, either X or A, is therefore non-trivial. Alternative methods to deal with this issue exist and are described by Viet (1994). Whatever model is employed, some matrix of technical coefficients, A, comes out of it and may be used in the equations of IO analysis.</a:t>
                      </a:r>
                      <a:endParaRPr lang="pt-PT" sz="1200" dirty="0">
                        <a:latin typeface="+mn-lt"/>
                        <a:ea typeface="Times New Roman"/>
                      </a:endParaRPr>
                    </a:p>
                  </a:txBody>
                  <a:tcPr marL="32731" marR="32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3883">
                <a:tc>
                  <a:txBody>
                    <a:bodyPr/>
                    <a:lstStyle/>
                    <a:p>
                      <a:pPr algn="just">
                        <a:spcAft>
                          <a:spcPts val="0"/>
                        </a:spcAft>
                      </a:pPr>
                      <a:r>
                        <a:rPr lang="en-GB" sz="1200" b="1" dirty="0">
                          <a:latin typeface="+mn-lt"/>
                          <a:ea typeface="Calibri"/>
                        </a:rPr>
                        <a:t>Specialization</a:t>
                      </a:r>
                      <a:r>
                        <a:rPr lang="en-GB" sz="1200" dirty="0">
                          <a:latin typeface="+mn-lt"/>
                          <a:ea typeface="Calibri"/>
                        </a:rPr>
                        <a:t> - </a:t>
                      </a:r>
                      <a:r>
                        <a:rPr lang="en-GB" sz="1200" dirty="0">
                          <a:latin typeface="+mn-lt"/>
                          <a:ea typeface="Times New Roman"/>
                        </a:rPr>
                        <a:t>When an economic problem is formulated mathematically as an LP problem, typically, the number of active variables is no more than the number of constraints (</a:t>
                      </a:r>
                      <a:r>
                        <a:rPr lang="en-GB" sz="1200" dirty="0">
                          <a:latin typeface="+mn-lt"/>
                          <a:ea typeface="Calibri"/>
                        </a:rPr>
                        <a:t>ten </a:t>
                      </a:r>
                      <a:r>
                        <a:rPr lang="en-GB" sz="1200" dirty="0" err="1" smtClean="0">
                          <a:latin typeface="+mn-lt"/>
                          <a:ea typeface="Calibri"/>
                        </a:rPr>
                        <a:t>Raa</a:t>
                      </a:r>
                      <a:r>
                        <a:rPr lang="en-GB" sz="1200" dirty="0" smtClean="0">
                          <a:latin typeface="+mn-lt"/>
                          <a:ea typeface="Calibri"/>
                        </a:rPr>
                        <a:t>, </a:t>
                      </a:r>
                      <a:r>
                        <a:rPr lang="en-GB" sz="1200" dirty="0">
                          <a:latin typeface="+mn-lt"/>
                          <a:ea typeface="Calibri"/>
                        </a:rPr>
                        <a:t>1994)</a:t>
                      </a:r>
                      <a:r>
                        <a:rPr lang="en-GB" sz="1200" dirty="0">
                          <a:latin typeface="+mn-lt"/>
                          <a:ea typeface="Times New Roman"/>
                        </a:rPr>
                        <a:t>. Then when the value of the national product is maximized subject to the material balance constraints and the primary factor constraints, the former are binding and can be used to express national product components in </a:t>
                      </a:r>
                      <a:r>
                        <a:rPr lang="en-GB" sz="1200" dirty="0" err="1">
                          <a:latin typeface="+mn-lt"/>
                          <a:ea typeface="Times New Roman"/>
                        </a:rPr>
                        <a:t>sectoral</a:t>
                      </a:r>
                      <a:r>
                        <a:rPr lang="en-GB" sz="1200" dirty="0">
                          <a:latin typeface="+mn-lt"/>
                          <a:ea typeface="Times New Roman"/>
                        </a:rPr>
                        <a:t> activity levels. This elimination procedure leaves only the primary factor constraints to bind the </a:t>
                      </a:r>
                      <a:r>
                        <a:rPr lang="en-GB" sz="1200" dirty="0" err="1">
                          <a:latin typeface="+mn-lt"/>
                          <a:ea typeface="Times New Roman"/>
                        </a:rPr>
                        <a:t>sectoral</a:t>
                      </a:r>
                      <a:r>
                        <a:rPr lang="en-GB" sz="1200" dirty="0">
                          <a:latin typeface="+mn-lt"/>
                          <a:ea typeface="Times New Roman"/>
                        </a:rPr>
                        <a:t> activity levels and, therefore, the number of active sectors will match the number of primary factors. The extreme behaviour of IO models is believed to be caused by the assumption of non-substitutability of inputs of a technique. </a:t>
                      </a:r>
                      <a:endParaRPr lang="pt-PT" sz="1200" dirty="0">
                        <a:latin typeface="+mn-lt"/>
                        <a:ea typeface="Times New Roman"/>
                      </a:endParaRPr>
                    </a:p>
                  </a:txBody>
                  <a:tcPr marL="32731" marR="32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200" dirty="0">
                          <a:latin typeface="+mn-lt"/>
                          <a:ea typeface="Times New Roman"/>
                        </a:rPr>
                        <a:t>Whenever the proportions of final demand of goods are fixed by consumption and trade coefficients, the fixed primary input proportions can be associated with components of the vector of final demand of goods and are weighted. In this case the national economy is implicitly modelled by a Leontief macroeconomic production function and specialization behaviour usually occurs in the form of some zero shadow prices of factor inputs. These observations pertain to standard IO LP models (e.g. </a:t>
                      </a:r>
                      <a:r>
                        <a:rPr lang="en-GB" sz="1200" dirty="0" err="1">
                          <a:latin typeface="+mn-lt"/>
                          <a:ea typeface="Times New Roman"/>
                        </a:rPr>
                        <a:t>Dorfman</a:t>
                      </a:r>
                      <a:r>
                        <a:rPr lang="en-GB" sz="1200" dirty="0">
                          <a:latin typeface="+mn-lt"/>
                          <a:ea typeface="Times New Roman"/>
                        </a:rPr>
                        <a:t> et al</a:t>
                      </a:r>
                      <a:r>
                        <a:rPr lang="en-GB" sz="1200" dirty="0" smtClean="0">
                          <a:latin typeface="+mn-lt"/>
                          <a:ea typeface="Times New Roman"/>
                        </a:rPr>
                        <a:t>., </a:t>
                      </a:r>
                      <a:r>
                        <a:rPr lang="en-GB" sz="1200" dirty="0">
                          <a:latin typeface="+mn-lt"/>
                          <a:ea typeface="Times New Roman"/>
                        </a:rPr>
                        <a:t>1958). The proportions of goods for final demand may vary freely and, therefore, the aggregate factor intensities also. Since the objective function is a linear valuation of net outputs, the latter are perfect substitutes and, since factor intensities vary across net outputs, there is some degree of substitution between factor inputs as well (</a:t>
                      </a:r>
                      <a:r>
                        <a:rPr lang="en-GB" sz="1200" dirty="0">
                          <a:latin typeface="+mn-lt"/>
                          <a:ea typeface="Calibri"/>
                        </a:rPr>
                        <a:t>ten </a:t>
                      </a:r>
                      <a:r>
                        <a:rPr lang="en-GB" sz="1200" dirty="0" err="1" smtClean="0">
                          <a:latin typeface="+mn-lt"/>
                          <a:ea typeface="Calibri"/>
                        </a:rPr>
                        <a:t>Raa</a:t>
                      </a:r>
                      <a:r>
                        <a:rPr lang="en-GB" sz="1200" dirty="0" smtClean="0">
                          <a:latin typeface="+mn-lt"/>
                          <a:ea typeface="Calibri"/>
                        </a:rPr>
                        <a:t>, </a:t>
                      </a:r>
                      <a:r>
                        <a:rPr lang="en-GB" sz="1200" dirty="0">
                          <a:latin typeface="+mn-lt"/>
                          <a:ea typeface="Calibri"/>
                        </a:rPr>
                        <a:t>1994)</a:t>
                      </a:r>
                      <a:r>
                        <a:rPr lang="en-GB" sz="1200" dirty="0">
                          <a:latin typeface="+mn-lt"/>
                          <a:ea typeface="Times New Roman"/>
                        </a:rPr>
                        <a:t>. So this extreme behaviour may be avoided. </a:t>
                      </a:r>
                      <a:endParaRPr lang="pt-PT" sz="1200" dirty="0">
                        <a:latin typeface="+mn-lt"/>
                        <a:ea typeface="Times New Roman"/>
                      </a:endParaRPr>
                    </a:p>
                  </a:txBody>
                  <a:tcPr marL="32731" marR="32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1942">
                <a:tc>
                  <a:txBody>
                    <a:bodyPr/>
                    <a:lstStyle/>
                    <a:p>
                      <a:pPr algn="just">
                        <a:spcAft>
                          <a:spcPts val="0"/>
                        </a:spcAft>
                      </a:pPr>
                      <a:r>
                        <a:rPr lang="en-GB" sz="1200" b="1">
                          <a:latin typeface="+mn-lt"/>
                          <a:ea typeface="Times New Roman"/>
                        </a:rPr>
                        <a:t>Closing the model </a:t>
                      </a:r>
                      <a:r>
                        <a:rPr lang="en-GB" sz="1200">
                          <a:latin typeface="+mn-lt"/>
                          <a:ea typeface="Times New Roman"/>
                        </a:rPr>
                        <a:t>– The use of IO multipliers is particularly appropriate for evaluating the contribution of a particular industry to the economy and for performing the impact assessment of broad policy instruments. Therefore, there is a relevant potential to strengthen the relevance of LP and MOP IO, namely by closing the model (allowing for the calculation of induced impacts).</a:t>
                      </a:r>
                      <a:endParaRPr lang="pt-PT" sz="1200">
                        <a:latin typeface="+mn-lt"/>
                        <a:ea typeface="Times New Roman"/>
                      </a:endParaRPr>
                    </a:p>
                  </a:txBody>
                  <a:tcPr marL="32731" marR="32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200" dirty="0">
                          <a:latin typeface="+mn-lt"/>
                          <a:ea typeface="Times New Roman"/>
                        </a:rPr>
                        <a:t>Usually this problem arises when hybrid IO unit’s matrices are used. In this situation it is enough to consider the equivalent monetary unit’s matrix (</a:t>
                      </a:r>
                      <a:r>
                        <a:rPr lang="en-GB" sz="1200" dirty="0" err="1">
                          <a:latin typeface="+mn-lt"/>
                          <a:ea typeface="Times New Roman"/>
                        </a:rPr>
                        <a:t>e.g</a:t>
                      </a:r>
                      <a:r>
                        <a:rPr lang="en-GB" sz="1200" dirty="0">
                          <a:latin typeface="+mn-lt"/>
                          <a:ea typeface="Times New Roman"/>
                        </a:rPr>
                        <a:t> Oliveira et al</a:t>
                      </a:r>
                      <a:r>
                        <a:rPr lang="en-GB" sz="1200" dirty="0" smtClean="0">
                          <a:latin typeface="+mn-lt"/>
                          <a:ea typeface="Times New Roman"/>
                        </a:rPr>
                        <a:t>., </a:t>
                      </a:r>
                      <a:r>
                        <a:rPr lang="en-GB" sz="1200" dirty="0">
                          <a:latin typeface="+mn-lt"/>
                          <a:ea typeface="Times New Roman"/>
                        </a:rPr>
                        <a:t>2013). </a:t>
                      </a:r>
                      <a:endParaRPr lang="pt-PT" sz="1200" dirty="0">
                        <a:latin typeface="+mn-lt"/>
                        <a:ea typeface="Times New Roman"/>
                      </a:endParaRPr>
                    </a:p>
                  </a:txBody>
                  <a:tcPr marL="32731" marR="32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Marcador de Posição do Número do Diapositivo 5"/>
          <p:cNvSpPr>
            <a:spLocks noGrp="1"/>
          </p:cNvSpPr>
          <p:nvPr>
            <p:ph type="sldNum" sz="quarter" idx="12"/>
          </p:nvPr>
        </p:nvSpPr>
        <p:spPr/>
        <p:txBody>
          <a:bodyPr/>
          <a:lstStyle/>
          <a:p>
            <a:fld id="{FF25B18E-F4F2-4D2B-B7C3-AE7A56E057AB}" type="slidenum">
              <a:rPr lang="pt-PT" smtClean="0"/>
              <a:pPr/>
              <a:t>61</a:t>
            </a:fld>
            <a:endParaRPr lang="pt-PT"/>
          </a:p>
        </p:txBody>
      </p:sp>
      <p:sp>
        <p:nvSpPr>
          <p:cNvPr id="7" name="Marcador de Posição do Rodapé 6"/>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Marcador de Posição de Conteúdo 7"/>
          <p:cNvGraphicFramePr>
            <a:graphicFrameLocks noGrp="1"/>
          </p:cNvGraphicFramePr>
          <p:nvPr>
            <p:ph idx="1"/>
          </p:nvPr>
        </p:nvGraphicFramePr>
        <p:xfrm>
          <a:off x="0" y="-2"/>
          <a:ext cx="8460432" cy="6858002"/>
        </p:xfrm>
        <a:graphic>
          <a:graphicData uri="http://schemas.openxmlformats.org/drawingml/2006/table">
            <a:tbl>
              <a:tblPr/>
              <a:tblGrid>
                <a:gridCol w="3691051"/>
                <a:gridCol w="4769381"/>
              </a:tblGrid>
              <a:tr h="201706">
                <a:tc>
                  <a:txBody>
                    <a:bodyPr/>
                    <a:lstStyle/>
                    <a:p>
                      <a:pPr algn="just">
                        <a:spcAft>
                          <a:spcPts val="0"/>
                        </a:spcAft>
                      </a:pPr>
                      <a:r>
                        <a:rPr lang="en-GB" sz="1200" b="1" dirty="0">
                          <a:latin typeface="+mn-lt"/>
                          <a:ea typeface="Calibri"/>
                        </a:rPr>
                        <a:t>Drawbacks</a:t>
                      </a:r>
                      <a:endParaRPr lang="pt-PT" sz="1200" dirty="0">
                        <a:latin typeface="+mn-lt"/>
                        <a:ea typeface="Times New Roman"/>
                      </a:endParaRPr>
                    </a:p>
                  </a:txBody>
                  <a:tcPr marL="32731" marR="32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200" b="1" dirty="0" smtClean="0">
                          <a:latin typeface="+mn-lt"/>
                          <a:ea typeface="Calibri"/>
                        </a:rPr>
                        <a:t>Possible Solutions</a:t>
                      </a:r>
                      <a:endParaRPr lang="pt-PT" sz="1200" dirty="0">
                        <a:latin typeface="+mn-lt"/>
                        <a:ea typeface="Times New Roman"/>
                      </a:endParaRPr>
                    </a:p>
                  </a:txBody>
                  <a:tcPr marL="32731" marR="32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5589">
                <a:tc>
                  <a:txBody>
                    <a:bodyPr/>
                    <a:lstStyle/>
                    <a:p>
                      <a:pPr algn="just">
                        <a:spcAft>
                          <a:spcPts val="0"/>
                        </a:spcAft>
                      </a:pPr>
                      <a:r>
                        <a:rPr lang="en-GB" sz="1200" b="1" dirty="0">
                          <a:latin typeface="+mn-lt"/>
                          <a:ea typeface="Times New Roman"/>
                        </a:rPr>
                        <a:t>Specifying </a:t>
                      </a:r>
                      <a:r>
                        <a:rPr lang="en-GB" sz="1200" b="1" dirty="0" smtClean="0">
                          <a:latin typeface="+mn-lt"/>
                          <a:ea typeface="Times New Roman"/>
                        </a:rPr>
                        <a:t>Objectives </a:t>
                      </a:r>
                      <a:r>
                        <a:rPr lang="en-GB" sz="1200" dirty="0" smtClean="0">
                          <a:latin typeface="+mn-lt"/>
                          <a:ea typeface="Times New Roman"/>
                        </a:rPr>
                        <a:t>- </a:t>
                      </a:r>
                      <a:r>
                        <a:rPr lang="en-GB" sz="1200" dirty="0">
                          <a:latin typeface="+mn-lt"/>
                          <a:ea typeface="Times New Roman"/>
                        </a:rPr>
                        <a:t>It is important to note that IO MOLP and GP IO models provide considerable flexibility in handling multiple, even conflicting objectives. In LP it is only required to begin with a feasible region in order to find  an optimal solution. In GP the feasible region is essentially unspecified since any point can be completely specified in terms of the deviational variables and it is the priority order of objectives that determines the solution, because by specifying a priority order a solution can be found even if the objectives are conflicting. This places much more of the planning burden on determining the priority order, which in a policy context is often quite complex, especially with sometimes competing policy objectives, such as economic growth and environmental quality. </a:t>
                      </a:r>
                      <a:endParaRPr lang="pt-PT" sz="1200" dirty="0">
                        <a:latin typeface="+mn-lt"/>
                        <a:ea typeface="Times New Roman"/>
                      </a:endParaRPr>
                    </a:p>
                  </a:txBody>
                  <a:tcPr marL="32731" marR="32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200">
                          <a:latin typeface="+mn-lt"/>
                          <a:ea typeface="Times New Roman"/>
                        </a:rPr>
                        <a:t>Several methods can be used to establish priorities between objectives (Antunes and Henriques, 2014).</a:t>
                      </a:r>
                      <a:endParaRPr lang="pt-PT" sz="1200">
                        <a:latin typeface="+mn-lt"/>
                        <a:ea typeface="Times New Roman"/>
                      </a:endParaRPr>
                    </a:p>
                    <a:p>
                      <a:pPr algn="just">
                        <a:spcAft>
                          <a:spcPts val="0"/>
                        </a:spcAft>
                      </a:pPr>
                      <a:r>
                        <a:rPr lang="en-GB" sz="1200">
                          <a:latin typeface="+mn-lt"/>
                          <a:ea typeface="Times New Roman"/>
                        </a:rPr>
                        <a:t>The involvement of the interest groups at this stage is also important. The selection of the most efficient technique of involving public and the interest groups is a key to the success of the whole process. There is no “correct” technique suiting all situations. It is only rarely possible to stick to the “pure” models. Several available methodologies might be seen for example in Voinov and Bousquet (2010) and Manetti (2011).</a:t>
                      </a:r>
                      <a:endParaRPr lang="pt-PT" sz="1200">
                        <a:latin typeface="+mn-lt"/>
                        <a:ea typeface="Times New Roman"/>
                      </a:endParaRPr>
                    </a:p>
                  </a:txBody>
                  <a:tcPr marL="32731" marR="32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177">
                <a:tc>
                  <a:txBody>
                    <a:bodyPr/>
                    <a:lstStyle/>
                    <a:p>
                      <a:pPr algn="just">
                        <a:spcAft>
                          <a:spcPts val="0"/>
                        </a:spcAft>
                      </a:pPr>
                      <a:r>
                        <a:rPr lang="en-GB" sz="1200" b="1" dirty="0">
                          <a:latin typeface="+mn-lt"/>
                          <a:ea typeface="Times New Roman"/>
                        </a:rPr>
                        <a:t>Tightly Constrained Problems</a:t>
                      </a:r>
                      <a:r>
                        <a:rPr lang="en-GB" sz="1200" dirty="0">
                          <a:latin typeface="+mn-lt"/>
                          <a:ea typeface="Times New Roman"/>
                        </a:rPr>
                        <a:t> – Another commonly cited limitation of IO LP models and IO MOLP models is that the feasible region is very tight (</a:t>
                      </a:r>
                      <a:r>
                        <a:rPr lang="en-GB" sz="1200" dirty="0" err="1">
                          <a:latin typeface="+mn-lt"/>
                          <a:ea typeface="Times New Roman"/>
                        </a:rPr>
                        <a:t>eg</a:t>
                      </a:r>
                      <a:r>
                        <a:rPr lang="en-GB" sz="1200" dirty="0">
                          <a:latin typeface="+mn-lt"/>
                          <a:ea typeface="Times New Roman"/>
                        </a:rPr>
                        <a:t>. </a:t>
                      </a:r>
                      <a:r>
                        <a:rPr lang="en-GB" sz="1200" dirty="0" err="1">
                          <a:latin typeface="+mn-lt"/>
                          <a:ea typeface="Times New Roman"/>
                        </a:rPr>
                        <a:t>Antunes</a:t>
                      </a:r>
                      <a:r>
                        <a:rPr lang="en-GB" sz="1200" dirty="0">
                          <a:latin typeface="+mn-lt"/>
                          <a:ea typeface="Times New Roman"/>
                        </a:rPr>
                        <a:t> et </a:t>
                      </a:r>
                      <a:r>
                        <a:rPr lang="en-GB" sz="1200" dirty="0" smtClean="0">
                          <a:latin typeface="+mn-lt"/>
                          <a:ea typeface="Times New Roman"/>
                        </a:rPr>
                        <a:t>al.,</a:t>
                      </a:r>
                      <a:r>
                        <a:rPr lang="en-GB" sz="1200" baseline="0" dirty="0" smtClean="0">
                          <a:latin typeface="+mn-lt"/>
                          <a:ea typeface="Times New Roman"/>
                        </a:rPr>
                        <a:t> </a:t>
                      </a:r>
                      <a:r>
                        <a:rPr lang="en-GB" sz="1200" dirty="0" smtClean="0">
                          <a:latin typeface="+mn-lt"/>
                          <a:ea typeface="Times New Roman"/>
                        </a:rPr>
                        <a:t>2002</a:t>
                      </a:r>
                      <a:r>
                        <a:rPr lang="en-GB" sz="1200" dirty="0">
                          <a:latin typeface="+mn-lt"/>
                          <a:ea typeface="Times New Roman"/>
                        </a:rPr>
                        <a:t>; Oliveira and </a:t>
                      </a:r>
                      <a:r>
                        <a:rPr lang="en-GB" sz="1200" dirty="0" err="1" smtClean="0">
                          <a:latin typeface="+mn-lt"/>
                          <a:ea typeface="Times New Roman"/>
                        </a:rPr>
                        <a:t>Antunes</a:t>
                      </a:r>
                      <a:r>
                        <a:rPr lang="en-GB" sz="1200" dirty="0" smtClean="0">
                          <a:latin typeface="+mn-lt"/>
                          <a:ea typeface="Times New Roman"/>
                        </a:rPr>
                        <a:t>, 2002; </a:t>
                      </a:r>
                      <a:r>
                        <a:rPr lang="en-GB" sz="1200" dirty="0">
                          <a:latin typeface="+mn-lt"/>
                          <a:ea typeface="Times New Roman"/>
                        </a:rPr>
                        <a:t>2004; </a:t>
                      </a:r>
                      <a:r>
                        <a:rPr lang="en-GB" sz="1200" dirty="0" err="1">
                          <a:latin typeface="+mn-lt"/>
                          <a:ea typeface="Times New Roman"/>
                        </a:rPr>
                        <a:t>Carvalho</a:t>
                      </a:r>
                      <a:r>
                        <a:rPr lang="en-GB" sz="1200" dirty="0">
                          <a:latin typeface="+mn-lt"/>
                          <a:ea typeface="Times New Roman"/>
                        </a:rPr>
                        <a:t> et al</a:t>
                      </a:r>
                      <a:r>
                        <a:rPr lang="en-GB" sz="1200" dirty="0" smtClean="0">
                          <a:latin typeface="+mn-lt"/>
                          <a:ea typeface="Times New Roman"/>
                        </a:rPr>
                        <a:t>., </a:t>
                      </a:r>
                      <a:r>
                        <a:rPr lang="en-GB" sz="1200" dirty="0">
                          <a:latin typeface="+mn-lt"/>
                          <a:ea typeface="Times New Roman"/>
                        </a:rPr>
                        <a:t>2013; Miller and </a:t>
                      </a:r>
                      <a:r>
                        <a:rPr lang="en-GB" sz="1200" dirty="0" smtClean="0">
                          <a:latin typeface="+mn-lt"/>
                          <a:ea typeface="Times New Roman"/>
                        </a:rPr>
                        <a:t>Blair, </a:t>
                      </a:r>
                      <a:r>
                        <a:rPr lang="en-GB" sz="1200" dirty="0">
                          <a:latin typeface="+mn-lt"/>
                          <a:ea typeface="Times New Roman"/>
                        </a:rPr>
                        <a:t>2009)</a:t>
                      </a:r>
                      <a:endParaRPr lang="pt-PT" sz="1200" dirty="0">
                        <a:latin typeface="+mn-lt"/>
                        <a:ea typeface="Times New Roman"/>
                      </a:endParaRPr>
                    </a:p>
                  </a:txBody>
                  <a:tcPr marL="32731" marR="32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200" dirty="0">
                          <a:latin typeface="+mn-lt"/>
                          <a:ea typeface="Times New Roman"/>
                        </a:rPr>
                        <a:t>For the GP IO case several solutions for this problem are indicated in </a:t>
                      </a:r>
                      <a:r>
                        <a:rPr lang="en-GB" sz="1200" dirty="0">
                          <a:latin typeface="+mn-lt"/>
                          <a:ea typeface="Calibri"/>
                        </a:rPr>
                        <a:t>Lane (1970).</a:t>
                      </a:r>
                      <a:endParaRPr lang="pt-PT" sz="1200" dirty="0">
                        <a:latin typeface="+mn-lt"/>
                        <a:ea typeface="Times New Roman"/>
                      </a:endParaRPr>
                    </a:p>
                    <a:p>
                      <a:pPr algn="just">
                        <a:spcAft>
                          <a:spcPts val="0"/>
                        </a:spcAft>
                      </a:pPr>
                      <a:r>
                        <a:rPr lang="en-GB" sz="1200" dirty="0">
                          <a:latin typeface="+mn-lt"/>
                          <a:ea typeface="Calibri"/>
                        </a:rPr>
                        <a:t>For the case of IO LP and IO MOLP problems, the concept of “elastic programming” introduced by Brown and Graves (1975) can be used to widen the feasible region. This method consists in the addition of extra variables (the “elastic variables”), which allow constraints to be relaxed thus enlarging the feasible region. A LP problem is then solved based on “the smallest variable cost model" (see </a:t>
                      </a:r>
                      <a:r>
                        <a:rPr lang="en-GB" sz="1200" dirty="0">
                          <a:latin typeface="+mn-lt"/>
                          <a:ea typeface="Times New Roman"/>
                        </a:rPr>
                        <a:t>Brown and Graves (1975), </a:t>
                      </a:r>
                      <a:r>
                        <a:rPr lang="en-GB" sz="1200" dirty="0" err="1">
                          <a:latin typeface="+mn-lt"/>
                          <a:ea typeface="Times New Roman"/>
                        </a:rPr>
                        <a:t>Chinneck</a:t>
                      </a:r>
                      <a:r>
                        <a:rPr lang="en-GB" sz="1200" dirty="0">
                          <a:latin typeface="+mn-lt"/>
                          <a:ea typeface="Times New Roman"/>
                        </a:rPr>
                        <a:t> and </a:t>
                      </a:r>
                      <a:r>
                        <a:rPr lang="en-GB" sz="1200" dirty="0" err="1">
                          <a:latin typeface="+mn-lt"/>
                          <a:ea typeface="Times New Roman"/>
                        </a:rPr>
                        <a:t>Dravnieks</a:t>
                      </a:r>
                      <a:r>
                        <a:rPr lang="en-GB" sz="1200" dirty="0">
                          <a:latin typeface="+mn-lt"/>
                          <a:ea typeface="Times New Roman"/>
                        </a:rPr>
                        <a:t> (1991) and </a:t>
                      </a:r>
                      <a:r>
                        <a:rPr lang="en-GB" sz="1200" dirty="0" err="1">
                          <a:latin typeface="+mn-lt"/>
                          <a:ea typeface="Times New Roman"/>
                        </a:rPr>
                        <a:t>Murty</a:t>
                      </a:r>
                      <a:r>
                        <a:rPr lang="en-GB" sz="1200" dirty="0">
                          <a:latin typeface="+mn-lt"/>
                          <a:ea typeface="Times New Roman"/>
                        </a:rPr>
                        <a:t> et al. (2000)</a:t>
                      </a:r>
                      <a:r>
                        <a:rPr lang="en-GB" sz="1200" dirty="0">
                          <a:latin typeface="+mn-lt"/>
                          <a:ea typeface="Calibri"/>
                        </a:rPr>
                        <a:t>). According to this model, the resistance to “stretch” implied by the term elastic is supplied by creating a new objective: minimize the sum of the total variable cost of all changes (that is, of the elastic variables). If this problem leads to a solution where the elastic variables are positive, then an optimal change of the RHS is obtained.</a:t>
                      </a:r>
                      <a:endParaRPr lang="pt-PT" sz="1200" dirty="0">
                        <a:latin typeface="+mn-lt"/>
                        <a:ea typeface="Times New Roman"/>
                      </a:endParaRPr>
                    </a:p>
                  </a:txBody>
                  <a:tcPr marL="32731" marR="32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8530">
                <a:tc>
                  <a:txBody>
                    <a:bodyPr/>
                    <a:lstStyle/>
                    <a:p>
                      <a:pPr algn="just">
                        <a:spcAft>
                          <a:spcPts val="0"/>
                        </a:spcAft>
                      </a:pPr>
                      <a:r>
                        <a:rPr lang="en-GB" sz="1200" b="1">
                          <a:latin typeface="+mn-lt"/>
                          <a:ea typeface="Times New Roman"/>
                        </a:rPr>
                        <a:t>Single production processes</a:t>
                      </a:r>
                      <a:r>
                        <a:rPr lang="en-GB" sz="1200">
                          <a:latin typeface="+mn-lt"/>
                          <a:ea typeface="Times New Roman"/>
                        </a:rPr>
                        <a:t> - IO models include sectors rather than simple processes and sectors may be too heterogeneous to correctly reflect particular processes.</a:t>
                      </a:r>
                      <a:endParaRPr lang="pt-PT" sz="1200">
                        <a:latin typeface="+mn-lt"/>
                        <a:ea typeface="Times New Roman"/>
                      </a:endParaRPr>
                    </a:p>
                  </a:txBody>
                  <a:tcPr marL="32731" marR="32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200" dirty="0">
                          <a:latin typeface="+mn-lt"/>
                          <a:ea typeface="Times New Roman"/>
                        </a:rPr>
                        <a:t>It is possible to expand IO LP model to include several alternative</a:t>
                      </a:r>
                      <a:r>
                        <a:rPr lang="en-GB" sz="1200" i="1" dirty="0">
                          <a:latin typeface="+mn-lt"/>
                          <a:ea typeface="Times New Roman"/>
                        </a:rPr>
                        <a:t> </a:t>
                      </a:r>
                      <a:r>
                        <a:rPr lang="en-GB" sz="1200" dirty="0">
                          <a:latin typeface="+mn-lt"/>
                          <a:ea typeface="Times New Roman"/>
                        </a:rPr>
                        <a:t>technologies. LP formulation is able to account for alternative technologies (</a:t>
                      </a:r>
                      <a:r>
                        <a:rPr lang="en-GB" sz="1200" dirty="0" err="1" smtClean="0">
                          <a:latin typeface="+mn-lt"/>
                          <a:ea typeface="Times New Roman"/>
                        </a:rPr>
                        <a:t>Vogstad</a:t>
                      </a:r>
                      <a:r>
                        <a:rPr lang="en-GB" sz="1200" dirty="0" smtClean="0">
                          <a:latin typeface="+mn-lt"/>
                          <a:ea typeface="Times New Roman"/>
                        </a:rPr>
                        <a:t>, </a:t>
                      </a:r>
                      <a:r>
                        <a:rPr lang="en-GB" sz="1200" dirty="0">
                          <a:latin typeface="+mn-lt"/>
                          <a:ea typeface="Times New Roman"/>
                        </a:rPr>
                        <a:t>2009). There are hybrid approaches that allow linking detailed models with aggregated, economy-wide models. </a:t>
                      </a:r>
                      <a:r>
                        <a:rPr lang="en-GB" sz="1200" dirty="0" err="1">
                          <a:latin typeface="+mn-lt"/>
                          <a:ea typeface="Times New Roman"/>
                        </a:rPr>
                        <a:t>Vogstad</a:t>
                      </a:r>
                      <a:r>
                        <a:rPr lang="en-GB" sz="1200" dirty="0">
                          <a:latin typeface="+mn-lt"/>
                          <a:ea typeface="Times New Roman"/>
                        </a:rPr>
                        <a:t> (2009) shows how IO and a more detailed LP model of a sector can be integrated. </a:t>
                      </a:r>
                      <a:endParaRPr lang="pt-PT" sz="1200" dirty="0">
                        <a:latin typeface="+mn-lt"/>
                        <a:ea typeface="Times New Roman"/>
                      </a:endParaRPr>
                    </a:p>
                  </a:txBody>
                  <a:tcPr marL="32731" marR="32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Marcador de Posição do Número do Diapositivo 5"/>
          <p:cNvSpPr>
            <a:spLocks noGrp="1"/>
          </p:cNvSpPr>
          <p:nvPr>
            <p:ph type="sldNum" sz="quarter" idx="12"/>
          </p:nvPr>
        </p:nvSpPr>
        <p:spPr/>
        <p:txBody>
          <a:bodyPr/>
          <a:lstStyle/>
          <a:p>
            <a:fld id="{FF25B18E-F4F2-4D2B-B7C3-AE7A56E057AB}" type="slidenum">
              <a:rPr lang="pt-PT" smtClean="0"/>
              <a:pPr/>
              <a:t>62</a:t>
            </a:fld>
            <a:endParaRPr lang="pt-PT"/>
          </a:p>
        </p:txBody>
      </p:sp>
      <p:sp>
        <p:nvSpPr>
          <p:cNvPr id="7" name="Marcador de Posição do Rodapé 6"/>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Marcador de Posição de Conteúdo 7"/>
          <p:cNvGraphicFramePr>
            <a:graphicFrameLocks noGrp="1"/>
          </p:cNvGraphicFramePr>
          <p:nvPr>
            <p:ph idx="1"/>
          </p:nvPr>
        </p:nvGraphicFramePr>
        <p:xfrm>
          <a:off x="0" y="-2"/>
          <a:ext cx="8460432" cy="6858002"/>
        </p:xfrm>
        <a:graphic>
          <a:graphicData uri="http://schemas.openxmlformats.org/drawingml/2006/table">
            <a:tbl>
              <a:tblPr/>
              <a:tblGrid>
                <a:gridCol w="3691051"/>
                <a:gridCol w="4769381"/>
              </a:tblGrid>
              <a:tr h="403412">
                <a:tc>
                  <a:txBody>
                    <a:bodyPr/>
                    <a:lstStyle/>
                    <a:p>
                      <a:pPr algn="just">
                        <a:spcAft>
                          <a:spcPts val="0"/>
                        </a:spcAft>
                      </a:pPr>
                      <a:r>
                        <a:rPr lang="en-GB" sz="1200" b="1" dirty="0">
                          <a:latin typeface="+mn-lt"/>
                          <a:ea typeface="Calibri"/>
                        </a:rPr>
                        <a:t>Drawbacks</a:t>
                      </a:r>
                      <a:endParaRPr lang="pt-PT" sz="1200" dirty="0">
                        <a:latin typeface="+mn-lt"/>
                        <a:ea typeface="Times New Roman"/>
                      </a:endParaRPr>
                    </a:p>
                  </a:txBody>
                  <a:tcPr marL="32731" marR="32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200" b="1" dirty="0" smtClean="0">
                          <a:latin typeface="+mn-lt"/>
                          <a:ea typeface="Calibri"/>
                        </a:rPr>
                        <a:t>Possible Solutions</a:t>
                      </a:r>
                      <a:endParaRPr lang="pt-PT" sz="1200" dirty="0">
                        <a:latin typeface="+mn-lt"/>
                        <a:ea typeface="Times New Roman"/>
                      </a:endParaRPr>
                    </a:p>
                  </a:txBody>
                  <a:tcPr marL="32731" marR="32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4119">
                <a:tc>
                  <a:txBody>
                    <a:bodyPr/>
                    <a:lstStyle/>
                    <a:p>
                      <a:pPr algn="just">
                        <a:spcAft>
                          <a:spcPts val="0"/>
                        </a:spcAft>
                      </a:pPr>
                      <a:r>
                        <a:rPr lang="en-GB" sz="1200" b="1" dirty="0">
                          <a:latin typeface="+mn-lt"/>
                          <a:ea typeface="Times New Roman"/>
                        </a:rPr>
                        <a:t>Static structure </a:t>
                      </a:r>
                      <a:r>
                        <a:rPr lang="en-GB" sz="1200" dirty="0">
                          <a:latin typeface="+mn-lt"/>
                          <a:ea typeface="Times New Roman"/>
                        </a:rPr>
                        <a:t>– The consideration of a similar technology without allowing the replacement of production factors may restrain IO analysis to short run economic analysis.</a:t>
                      </a:r>
                      <a:endParaRPr lang="pt-PT" sz="1200" dirty="0">
                        <a:latin typeface="+mn-lt"/>
                        <a:ea typeface="Times New Roman"/>
                      </a:endParaRPr>
                    </a:p>
                  </a:txBody>
                  <a:tcPr marL="32731" marR="32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200" dirty="0">
                          <a:latin typeface="+mn-lt"/>
                          <a:ea typeface="Times New Roman"/>
                        </a:rPr>
                        <a:t>Two major issues are mixed up when this assumption is considered regarding short-run and long-run (Wilting et al</a:t>
                      </a:r>
                      <a:r>
                        <a:rPr lang="en-GB" sz="1200" dirty="0" smtClean="0">
                          <a:latin typeface="+mn-lt"/>
                          <a:ea typeface="Times New Roman"/>
                        </a:rPr>
                        <a:t>., </a:t>
                      </a:r>
                      <a:r>
                        <a:rPr lang="en-GB" sz="1200" dirty="0">
                          <a:latin typeface="+mn-lt"/>
                          <a:ea typeface="Times New Roman"/>
                        </a:rPr>
                        <a:t>2004). If a model is used for long-run studies it is desirable that the model incorporates technological changes. In general, the short-run technology options are limited since each industry has a certain type of technology installed, which does not allow for significant input replacement in the short-run. In the long-run one industry will have the opportunity of choosing several technologies with different input structures. There are basically two ways to incorporate technology changes in the framework of IO analysis: one is associated with trends and the other is based on </a:t>
                      </a:r>
                      <a:r>
                        <a:rPr lang="en-GB" sz="1200" dirty="0" smtClean="0">
                          <a:latin typeface="+mn-lt"/>
                          <a:ea typeface="Times New Roman"/>
                        </a:rPr>
                        <a:t>experts </a:t>
                      </a:r>
                      <a:r>
                        <a:rPr lang="en-GB" sz="1200" dirty="0">
                          <a:latin typeface="+mn-lt"/>
                          <a:ea typeface="Times New Roman"/>
                        </a:rPr>
                        <a:t>opinions (e.g. Leontief e </a:t>
                      </a:r>
                      <a:r>
                        <a:rPr lang="en-GB" sz="1200" dirty="0" err="1" smtClean="0">
                          <a:latin typeface="+mn-lt"/>
                          <a:ea typeface="Times New Roman"/>
                        </a:rPr>
                        <a:t>Duchin</a:t>
                      </a:r>
                      <a:r>
                        <a:rPr lang="en-GB" sz="1200" dirty="0" smtClean="0">
                          <a:latin typeface="+mn-lt"/>
                          <a:ea typeface="Times New Roman"/>
                        </a:rPr>
                        <a:t>, </a:t>
                      </a:r>
                      <a:r>
                        <a:rPr lang="en-GB" sz="1200" dirty="0">
                          <a:latin typeface="+mn-lt"/>
                          <a:ea typeface="Times New Roman"/>
                        </a:rPr>
                        <a:t>1986). </a:t>
                      </a:r>
                      <a:endParaRPr lang="pt-PT" sz="1200" dirty="0">
                        <a:latin typeface="+mn-lt"/>
                        <a:ea typeface="Times New Roman"/>
                      </a:endParaRPr>
                    </a:p>
                  </a:txBody>
                  <a:tcPr marL="32731" marR="32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0471">
                <a:tc>
                  <a:txBody>
                    <a:bodyPr/>
                    <a:lstStyle/>
                    <a:p>
                      <a:pPr algn="just">
                        <a:spcAft>
                          <a:spcPts val="0"/>
                        </a:spcAft>
                      </a:pPr>
                      <a:r>
                        <a:rPr lang="en-GB" sz="1200" b="1" dirty="0">
                          <a:latin typeface="+mn-lt"/>
                          <a:ea typeface="Times New Roman"/>
                        </a:rPr>
                        <a:t>Use of monetary units when dealing with energy sectors – </a:t>
                      </a:r>
                      <a:r>
                        <a:rPr lang="en-GB" sz="1200" dirty="0">
                          <a:latin typeface="+mn-lt"/>
                          <a:ea typeface="Times New Roman"/>
                        </a:rPr>
                        <a:t>Several studies that account for technical coefficient of energy sectors in the IO table are based on the monetary units. This fact may change the results obtained when the wholesale price index or the exchange rate in an economy varies significantly.</a:t>
                      </a:r>
                      <a:endParaRPr lang="pt-PT" sz="1200" dirty="0">
                        <a:latin typeface="+mn-lt"/>
                        <a:ea typeface="Times New Roman"/>
                      </a:endParaRPr>
                    </a:p>
                  </a:txBody>
                  <a:tcPr marL="32731" marR="32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200" dirty="0">
                          <a:latin typeface="+mn-lt"/>
                          <a:ea typeface="Times New Roman"/>
                        </a:rPr>
                        <a:t>The hybrid frameworks considering energy flows in physical quantities of energy (</a:t>
                      </a:r>
                      <a:r>
                        <a:rPr lang="en-GB" sz="1200" dirty="0" err="1">
                          <a:latin typeface="+mn-lt"/>
                          <a:ea typeface="Times New Roman"/>
                        </a:rPr>
                        <a:t>eg</a:t>
                      </a:r>
                      <a:r>
                        <a:rPr lang="en-GB" sz="1200" dirty="0">
                          <a:latin typeface="+mn-lt"/>
                          <a:ea typeface="Times New Roman"/>
                        </a:rPr>
                        <a:t>. tons of oil equivalent – toe) and all non-energy sector flows in monetary units is a possible solution (</a:t>
                      </a:r>
                      <a:r>
                        <a:rPr lang="en-GB" sz="1200" dirty="0" err="1">
                          <a:latin typeface="+mn-lt"/>
                          <a:ea typeface="Times New Roman"/>
                        </a:rPr>
                        <a:t>eg</a:t>
                      </a:r>
                      <a:r>
                        <a:rPr lang="en-GB" sz="1200" dirty="0">
                          <a:latin typeface="+mn-lt"/>
                          <a:ea typeface="Times New Roman"/>
                        </a:rPr>
                        <a:t>. </a:t>
                      </a:r>
                      <a:r>
                        <a:rPr lang="pt-PT" sz="1200" dirty="0">
                          <a:latin typeface="+mn-lt"/>
                          <a:ea typeface="Times New Roman"/>
                        </a:rPr>
                        <a:t>Antunes </a:t>
                      </a:r>
                      <a:r>
                        <a:rPr lang="pt-PT" sz="1200" dirty="0" err="1">
                          <a:latin typeface="+mn-lt"/>
                          <a:ea typeface="Times New Roman"/>
                        </a:rPr>
                        <a:t>et</a:t>
                      </a:r>
                      <a:r>
                        <a:rPr lang="pt-PT" sz="1200" dirty="0">
                          <a:latin typeface="+mn-lt"/>
                          <a:ea typeface="Times New Roman"/>
                        </a:rPr>
                        <a:t> al</a:t>
                      </a:r>
                      <a:r>
                        <a:rPr lang="pt-PT" sz="1200" dirty="0" smtClean="0">
                          <a:latin typeface="+mn-lt"/>
                          <a:ea typeface="Times New Roman"/>
                        </a:rPr>
                        <a:t>., 2002; </a:t>
                      </a:r>
                      <a:r>
                        <a:rPr lang="pt-PT" sz="1200" dirty="0">
                          <a:latin typeface="+mn-lt"/>
                          <a:ea typeface="Times New Roman"/>
                        </a:rPr>
                        <a:t>Oliveira </a:t>
                      </a:r>
                      <a:r>
                        <a:rPr lang="pt-PT" sz="1200" dirty="0" err="1">
                          <a:latin typeface="+mn-lt"/>
                          <a:ea typeface="Times New Roman"/>
                        </a:rPr>
                        <a:t>and</a:t>
                      </a:r>
                      <a:r>
                        <a:rPr lang="pt-PT" sz="1200" dirty="0">
                          <a:latin typeface="+mn-lt"/>
                          <a:ea typeface="Times New Roman"/>
                        </a:rPr>
                        <a:t> </a:t>
                      </a:r>
                      <a:r>
                        <a:rPr lang="pt-PT" sz="1200" dirty="0" smtClean="0">
                          <a:latin typeface="+mn-lt"/>
                          <a:ea typeface="Times New Roman"/>
                        </a:rPr>
                        <a:t>Antunes, </a:t>
                      </a:r>
                      <a:r>
                        <a:rPr lang="pt-PT" sz="1200" dirty="0">
                          <a:latin typeface="+mn-lt"/>
                          <a:ea typeface="Times New Roman"/>
                        </a:rPr>
                        <a:t>2002, 2004, 2011, 2012; Carvalho </a:t>
                      </a:r>
                      <a:r>
                        <a:rPr lang="pt-PT" sz="1200" dirty="0" err="1">
                          <a:latin typeface="+mn-lt"/>
                          <a:ea typeface="Times New Roman"/>
                        </a:rPr>
                        <a:t>et</a:t>
                      </a:r>
                      <a:r>
                        <a:rPr lang="pt-PT" sz="1200" dirty="0">
                          <a:latin typeface="+mn-lt"/>
                          <a:ea typeface="Times New Roman"/>
                        </a:rPr>
                        <a:t> al</a:t>
                      </a:r>
                      <a:r>
                        <a:rPr lang="pt-PT" sz="1200" dirty="0" smtClean="0">
                          <a:latin typeface="+mn-lt"/>
                          <a:ea typeface="Times New Roman"/>
                        </a:rPr>
                        <a:t>., </a:t>
                      </a:r>
                      <a:r>
                        <a:rPr lang="pt-PT" sz="1200" dirty="0">
                          <a:latin typeface="+mn-lt"/>
                          <a:ea typeface="Times New Roman"/>
                        </a:rPr>
                        <a:t>2013; Oliveira </a:t>
                      </a:r>
                      <a:r>
                        <a:rPr lang="pt-PT" sz="1200" dirty="0" err="1">
                          <a:latin typeface="+mn-lt"/>
                          <a:ea typeface="Times New Roman"/>
                        </a:rPr>
                        <a:t>et</a:t>
                      </a:r>
                      <a:r>
                        <a:rPr lang="pt-PT" sz="1200" dirty="0">
                          <a:latin typeface="+mn-lt"/>
                          <a:ea typeface="Times New Roman"/>
                        </a:rPr>
                        <a:t> al</a:t>
                      </a:r>
                      <a:r>
                        <a:rPr lang="pt-PT" sz="1200" dirty="0" smtClean="0">
                          <a:latin typeface="+mn-lt"/>
                          <a:ea typeface="Times New Roman"/>
                        </a:rPr>
                        <a:t>., </a:t>
                      </a:r>
                      <a:r>
                        <a:rPr lang="pt-PT" sz="1200" dirty="0">
                          <a:latin typeface="+mn-lt"/>
                          <a:ea typeface="Times New Roman"/>
                        </a:rPr>
                        <a:t>2013; Oliveira </a:t>
                      </a:r>
                      <a:r>
                        <a:rPr lang="pt-PT" sz="1200" dirty="0" err="1">
                          <a:latin typeface="+mn-lt"/>
                          <a:ea typeface="Times New Roman"/>
                        </a:rPr>
                        <a:t>et</a:t>
                      </a:r>
                      <a:r>
                        <a:rPr lang="pt-PT" sz="1200" dirty="0">
                          <a:latin typeface="+mn-lt"/>
                          <a:ea typeface="Times New Roman"/>
                        </a:rPr>
                        <a:t> al</a:t>
                      </a:r>
                      <a:r>
                        <a:rPr lang="pt-PT" sz="1200" dirty="0" smtClean="0">
                          <a:latin typeface="+mn-lt"/>
                          <a:ea typeface="Times New Roman"/>
                        </a:rPr>
                        <a:t>., </a:t>
                      </a:r>
                      <a:r>
                        <a:rPr lang="pt-PT" sz="1200" dirty="0">
                          <a:latin typeface="+mn-lt"/>
                          <a:ea typeface="Times New Roman"/>
                        </a:rPr>
                        <a:t>2014a; Borges </a:t>
                      </a:r>
                      <a:r>
                        <a:rPr lang="pt-PT" sz="1200" dirty="0" err="1">
                          <a:latin typeface="+mn-lt"/>
                          <a:ea typeface="Times New Roman"/>
                        </a:rPr>
                        <a:t>and</a:t>
                      </a:r>
                      <a:r>
                        <a:rPr lang="pt-PT" sz="1200" dirty="0">
                          <a:latin typeface="+mn-lt"/>
                          <a:ea typeface="Times New Roman"/>
                        </a:rPr>
                        <a:t> </a:t>
                      </a:r>
                      <a:r>
                        <a:rPr lang="pt-PT" sz="1200" dirty="0" smtClean="0">
                          <a:latin typeface="+mn-lt"/>
                          <a:ea typeface="Times New Roman"/>
                        </a:rPr>
                        <a:t>Antunes, </a:t>
                      </a:r>
                      <a:r>
                        <a:rPr lang="pt-PT" sz="1200" dirty="0">
                          <a:latin typeface="+mn-lt"/>
                          <a:ea typeface="Times New Roman"/>
                        </a:rPr>
                        <a:t>2003).</a:t>
                      </a:r>
                    </a:p>
                  </a:txBody>
                  <a:tcPr marL="32731" marR="32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Marcador de Posição do Número do Diapositivo 5"/>
          <p:cNvSpPr>
            <a:spLocks noGrp="1"/>
          </p:cNvSpPr>
          <p:nvPr>
            <p:ph type="sldNum" sz="quarter" idx="12"/>
          </p:nvPr>
        </p:nvSpPr>
        <p:spPr/>
        <p:txBody>
          <a:bodyPr/>
          <a:lstStyle/>
          <a:p>
            <a:fld id="{FF25B18E-F4F2-4D2B-B7C3-AE7A56E057AB}" type="slidenum">
              <a:rPr lang="pt-PT" smtClean="0"/>
              <a:pPr/>
              <a:t>63</a:t>
            </a:fld>
            <a:endParaRPr lang="pt-PT"/>
          </a:p>
        </p:txBody>
      </p:sp>
      <p:sp>
        <p:nvSpPr>
          <p:cNvPr id="7" name="Marcador de Posição do Rodapé 6"/>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b="1" dirty="0" smtClean="0"/>
              <a:t>IO MOLP </a:t>
            </a:r>
            <a:r>
              <a:rPr lang="pt-PT" b="1" dirty="0" err="1" smtClean="0"/>
              <a:t>models</a:t>
            </a:r>
            <a:r>
              <a:rPr lang="pt-PT" b="1" dirty="0" smtClean="0"/>
              <a:t> (</a:t>
            </a:r>
            <a:r>
              <a:rPr lang="pt-PT" b="1" dirty="0" err="1" smtClean="0"/>
              <a:t>Why</a:t>
            </a:r>
            <a:r>
              <a:rPr lang="pt-PT" b="1" dirty="0" smtClean="0"/>
              <a:t>?)</a:t>
            </a:r>
            <a:endParaRPr lang="pt-PT" b="1" dirty="0"/>
          </a:p>
        </p:txBody>
      </p:sp>
      <p:sp>
        <p:nvSpPr>
          <p:cNvPr id="3" name="Marcador de Posição de Conteúdo 2"/>
          <p:cNvSpPr>
            <a:spLocks noGrp="1"/>
          </p:cNvSpPr>
          <p:nvPr>
            <p:ph idx="1"/>
          </p:nvPr>
        </p:nvSpPr>
        <p:spPr/>
        <p:txBody>
          <a:bodyPr>
            <a:normAutofit fontScale="92500" lnSpcReduction="20000"/>
          </a:bodyPr>
          <a:lstStyle/>
          <a:p>
            <a:r>
              <a:rPr lang="en-GB" b="1" dirty="0" smtClean="0"/>
              <a:t>Many countries do not possess indigenous energy resources </a:t>
            </a:r>
            <a:r>
              <a:rPr lang="en-GB" dirty="0" smtClean="0"/>
              <a:t>and generally depend on primary energy imports such as crude oil, natural gas and coal. In such situations a positive relationship between energy consumption and economic growth might be expected. </a:t>
            </a:r>
          </a:p>
          <a:p>
            <a:endParaRPr lang="en-GB" dirty="0" smtClean="0"/>
          </a:p>
          <a:p>
            <a:r>
              <a:rPr lang="en-GB" dirty="0" smtClean="0"/>
              <a:t>As a result, </a:t>
            </a:r>
            <a:r>
              <a:rPr lang="en-GB" b="1" dirty="0" smtClean="0"/>
              <a:t>economic growth </a:t>
            </a:r>
            <a:r>
              <a:rPr lang="en-GB" dirty="0" smtClean="0"/>
              <a:t>is usually responsible for an </a:t>
            </a:r>
            <a:r>
              <a:rPr lang="en-GB" b="1" dirty="0" smtClean="0"/>
              <a:t>increase of energy consumption</a:t>
            </a:r>
            <a:r>
              <a:rPr lang="en-GB" dirty="0" smtClean="0"/>
              <a:t> which heavily relies on fossil fuels, being both responsible for the </a:t>
            </a:r>
            <a:r>
              <a:rPr lang="en-GB" b="1" dirty="0" smtClean="0"/>
              <a:t>depletion of finite resources</a:t>
            </a:r>
            <a:r>
              <a:rPr lang="en-GB" dirty="0" smtClean="0"/>
              <a:t> and for the emission of</a:t>
            </a:r>
            <a:r>
              <a:rPr lang="en-GB" b="1" dirty="0" smtClean="0"/>
              <a:t> Greenhouse Gases</a:t>
            </a:r>
            <a:r>
              <a:rPr lang="en-GB" dirty="0" smtClean="0"/>
              <a:t> (GHG). Finally, </a:t>
            </a:r>
            <a:r>
              <a:rPr lang="en-GB" b="1" dirty="0" smtClean="0"/>
              <a:t>energy and environmental policies may induce negative effects on economic growth and social welfare</a:t>
            </a:r>
            <a:r>
              <a:rPr lang="en-GB" dirty="0" smtClean="0"/>
              <a:t>. </a:t>
            </a:r>
          </a:p>
          <a:p>
            <a:endParaRPr lang="pt-PT" dirty="0" smtClean="0"/>
          </a:p>
          <a:p>
            <a:r>
              <a:rPr lang="en-GB" dirty="0" smtClean="0"/>
              <a:t>Therefore, </a:t>
            </a:r>
            <a:r>
              <a:rPr lang="en-GB" b="1" dirty="0" smtClean="0"/>
              <a:t>the merits of energy plans and policies cannot be judged by considering just economic concerns</a:t>
            </a:r>
            <a:r>
              <a:rPr lang="en-GB" dirty="0" smtClean="0"/>
              <a:t>, but other evaluation aspects such as environmental and social welfare impacts, should be explicitly taken into account to address energy problems in a societal perspective (</a:t>
            </a:r>
            <a:r>
              <a:rPr lang="en-GB" dirty="0" err="1" smtClean="0"/>
              <a:t>Antunes</a:t>
            </a:r>
            <a:r>
              <a:rPr lang="en-GB" dirty="0" smtClean="0"/>
              <a:t> and Oliveira, 2014). </a:t>
            </a:r>
          </a:p>
          <a:p>
            <a:endParaRPr lang="en-GB" dirty="0" smtClean="0"/>
          </a:p>
          <a:p>
            <a:endParaRPr lang="pt-PT" dirty="0"/>
          </a:p>
        </p:txBody>
      </p:sp>
      <p:pic>
        <p:nvPicPr>
          <p:cNvPr id="81922" name="Picture 2" descr="http://www.toonpool.com/user/1748/files/energy_resource_225505.jpg"/>
          <p:cNvPicPr>
            <a:picLocks noChangeAspect="1" noChangeArrowheads="1"/>
          </p:cNvPicPr>
          <p:nvPr/>
        </p:nvPicPr>
        <p:blipFill>
          <a:blip r:embed="rId3" cstate="print"/>
          <a:srcRect/>
          <a:stretch>
            <a:fillRect/>
          </a:stretch>
        </p:blipFill>
        <p:spPr bwMode="auto">
          <a:xfrm>
            <a:off x="7814645" y="1556792"/>
            <a:ext cx="1329355" cy="1087413"/>
          </a:xfrm>
          <a:prstGeom prst="rect">
            <a:avLst/>
          </a:prstGeom>
          <a:noFill/>
        </p:spPr>
      </p:pic>
      <p:pic>
        <p:nvPicPr>
          <p:cNvPr id="81924" name="Picture 4" descr="http://graphics8.nytimes.com/images/2013/02/03/opinion/global/03iht-edheng03/03iht-edheng03-articleLarge.jpg"/>
          <p:cNvPicPr>
            <a:picLocks noChangeAspect="1" noChangeArrowheads="1"/>
          </p:cNvPicPr>
          <p:nvPr/>
        </p:nvPicPr>
        <p:blipFill>
          <a:blip r:embed="rId4" cstate="print"/>
          <a:srcRect/>
          <a:stretch>
            <a:fillRect/>
          </a:stretch>
        </p:blipFill>
        <p:spPr bwMode="auto">
          <a:xfrm>
            <a:off x="7884368" y="3429000"/>
            <a:ext cx="1259632" cy="890140"/>
          </a:xfrm>
          <a:prstGeom prst="rect">
            <a:avLst/>
          </a:prstGeom>
          <a:noFill/>
        </p:spPr>
      </p:pic>
      <p:sp>
        <p:nvSpPr>
          <p:cNvPr id="8" name="Marcador de Posição do Número do Diapositivo 7"/>
          <p:cNvSpPr>
            <a:spLocks noGrp="1"/>
          </p:cNvSpPr>
          <p:nvPr>
            <p:ph type="sldNum" sz="quarter" idx="12"/>
          </p:nvPr>
        </p:nvSpPr>
        <p:spPr/>
        <p:txBody>
          <a:bodyPr/>
          <a:lstStyle/>
          <a:p>
            <a:fld id="{FF25B18E-F4F2-4D2B-B7C3-AE7A56E057AB}" type="slidenum">
              <a:rPr lang="pt-PT" smtClean="0"/>
              <a:pPr/>
              <a:t>7</a:t>
            </a:fld>
            <a:endParaRPr lang="pt-PT"/>
          </a:p>
        </p:txBody>
      </p:sp>
      <p:sp>
        <p:nvSpPr>
          <p:cNvPr id="9" name="Marcador de Posição do Rodapé 8"/>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b="1" dirty="0" smtClean="0"/>
              <a:t>IO MOLP </a:t>
            </a:r>
            <a:r>
              <a:rPr lang="pt-PT" b="1" dirty="0" err="1" smtClean="0"/>
              <a:t>models</a:t>
            </a:r>
            <a:r>
              <a:rPr lang="pt-PT" b="1" dirty="0" smtClean="0"/>
              <a:t> (</a:t>
            </a:r>
            <a:r>
              <a:rPr lang="pt-PT" b="1" dirty="0" err="1" smtClean="0"/>
              <a:t>Why</a:t>
            </a:r>
            <a:r>
              <a:rPr lang="pt-PT" b="1" dirty="0" smtClean="0"/>
              <a:t>?)</a:t>
            </a:r>
            <a:endParaRPr lang="pt-PT" b="1" dirty="0"/>
          </a:p>
        </p:txBody>
      </p:sp>
      <p:sp>
        <p:nvSpPr>
          <p:cNvPr id="3" name="Marcador de Posição de Conteúdo 2"/>
          <p:cNvSpPr>
            <a:spLocks noGrp="1"/>
          </p:cNvSpPr>
          <p:nvPr>
            <p:ph idx="1"/>
          </p:nvPr>
        </p:nvSpPr>
        <p:spPr/>
        <p:txBody>
          <a:bodyPr>
            <a:normAutofit/>
          </a:bodyPr>
          <a:lstStyle/>
          <a:p>
            <a:endParaRPr lang="en-GB" dirty="0" smtClean="0"/>
          </a:p>
          <a:p>
            <a:endParaRPr lang="en-GB" dirty="0" smtClean="0"/>
          </a:p>
          <a:p>
            <a:r>
              <a:rPr lang="en-GB" dirty="0" smtClean="0"/>
              <a:t>Thus, it is particularly relevant for planners and decision-makers (DM) </a:t>
            </a:r>
            <a:r>
              <a:rPr lang="en-GB" b="1" dirty="0" smtClean="0"/>
              <a:t>to assess the trade-offs between economic growth, energy demand/supply, as well as their corresponding environmental and social effects</a:t>
            </a:r>
            <a:r>
              <a:rPr lang="en-GB" dirty="0" smtClean="0"/>
              <a:t> through the use of consistent tools for supporting the process of policy decision-making. </a:t>
            </a:r>
          </a:p>
          <a:p>
            <a:endParaRPr lang="en-GB" dirty="0"/>
          </a:p>
          <a:p>
            <a:r>
              <a:rPr lang="en-GB" dirty="0" smtClean="0"/>
              <a:t>In this context, the </a:t>
            </a:r>
            <a:r>
              <a:rPr lang="en-GB" b="1" dirty="0" smtClean="0">
                <a:effectLst>
                  <a:outerShdw blurRad="38100" dist="38100" dir="2700000" algn="tl">
                    <a:srgbClr val="000000">
                      <a:alpha val="43137"/>
                    </a:srgbClr>
                  </a:outerShdw>
                </a:effectLst>
              </a:rPr>
              <a:t>use of </a:t>
            </a:r>
            <a:r>
              <a:rPr lang="en-GB" b="1" dirty="0" err="1" smtClean="0">
                <a:effectLst>
                  <a:outerShdw blurRad="38100" dist="38100" dir="2700000" algn="tl">
                    <a:srgbClr val="000000">
                      <a:alpha val="43137"/>
                    </a:srgbClr>
                  </a:outerShdw>
                </a:effectLst>
              </a:rPr>
              <a:t>multiobjective</a:t>
            </a:r>
            <a:r>
              <a:rPr lang="en-GB" b="1" dirty="0" smtClean="0">
                <a:effectLst>
                  <a:outerShdw blurRad="38100" dist="38100" dir="2700000" algn="tl">
                    <a:srgbClr val="000000">
                      <a:alpha val="43137"/>
                    </a:srgbClr>
                  </a:outerShdw>
                </a:effectLst>
              </a:rPr>
              <a:t> programming models and methods coupled with IO analysis seem particularly suited for helping in the process of (Energy-Environment-Economy-Social) E3S policy design. </a:t>
            </a:r>
            <a:endParaRPr lang="pt-PT" b="1" dirty="0" smtClean="0">
              <a:effectLst>
                <a:outerShdw blurRad="38100" dist="38100" dir="2700000" algn="tl">
                  <a:srgbClr val="000000">
                    <a:alpha val="43137"/>
                  </a:srgbClr>
                </a:outerShdw>
              </a:effectLst>
            </a:endParaRPr>
          </a:p>
          <a:p>
            <a:endParaRPr lang="pt-PT" dirty="0"/>
          </a:p>
        </p:txBody>
      </p:sp>
      <p:pic>
        <p:nvPicPr>
          <p:cNvPr id="79874" name="Picture 2" descr="http://www.krankyscartoons.com/images/Growth_Versus_Sustainability.jpg"/>
          <p:cNvPicPr>
            <a:picLocks noChangeAspect="1" noChangeArrowheads="1"/>
          </p:cNvPicPr>
          <p:nvPr/>
        </p:nvPicPr>
        <p:blipFill>
          <a:blip r:embed="rId3" cstate="print"/>
          <a:srcRect/>
          <a:stretch>
            <a:fillRect/>
          </a:stretch>
        </p:blipFill>
        <p:spPr bwMode="auto">
          <a:xfrm>
            <a:off x="7742040" y="2204864"/>
            <a:ext cx="1401960" cy="1056185"/>
          </a:xfrm>
          <a:prstGeom prst="rect">
            <a:avLst/>
          </a:prstGeom>
          <a:noFill/>
        </p:spPr>
      </p:pic>
      <p:sp>
        <p:nvSpPr>
          <p:cNvPr id="7" name="Marcador de Posição do Número do Diapositivo 6"/>
          <p:cNvSpPr>
            <a:spLocks noGrp="1"/>
          </p:cNvSpPr>
          <p:nvPr>
            <p:ph type="sldNum" sz="quarter" idx="12"/>
          </p:nvPr>
        </p:nvSpPr>
        <p:spPr/>
        <p:txBody>
          <a:bodyPr/>
          <a:lstStyle/>
          <a:p>
            <a:fld id="{FF25B18E-F4F2-4D2B-B7C3-AE7A56E057AB}" type="slidenum">
              <a:rPr lang="pt-PT" smtClean="0"/>
              <a:pPr/>
              <a:t>8</a:t>
            </a:fld>
            <a:endParaRPr lang="pt-PT"/>
          </a:p>
        </p:txBody>
      </p:sp>
      <p:sp>
        <p:nvSpPr>
          <p:cNvPr id="8" name="Marcador de Posição do Rodapé 7"/>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b="1" dirty="0" smtClean="0"/>
              <a:t>IO MOLP </a:t>
            </a:r>
            <a:r>
              <a:rPr lang="pt-PT" b="1" dirty="0" err="1" smtClean="0"/>
              <a:t>models</a:t>
            </a:r>
            <a:r>
              <a:rPr lang="pt-PT" b="1" dirty="0" smtClean="0"/>
              <a:t> (</a:t>
            </a:r>
            <a:r>
              <a:rPr lang="pt-PT" b="1" dirty="0" err="1" smtClean="0"/>
              <a:t>Why</a:t>
            </a:r>
            <a:r>
              <a:rPr lang="pt-PT" b="1" dirty="0" smtClean="0"/>
              <a:t>?)</a:t>
            </a:r>
            <a:endParaRPr lang="pt-PT" b="1" dirty="0"/>
          </a:p>
        </p:txBody>
      </p:sp>
      <p:sp>
        <p:nvSpPr>
          <p:cNvPr id="3" name="Marcador de Posição de Conteúdo 2"/>
          <p:cNvSpPr>
            <a:spLocks noGrp="1"/>
          </p:cNvSpPr>
          <p:nvPr>
            <p:ph idx="1"/>
          </p:nvPr>
        </p:nvSpPr>
        <p:spPr/>
        <p:txBody>
          <a:bodyPr>
            <a:normAutofit/>
          </a:bodyPr>
          <a:lstStyle/>
          <a:p>
            <a:endParaRPr lang="en-GB" dirty="0" smtClean="0"/>
          </a:p>
          <a:p>
            <a:r>
              <a:rPr lang="en-GB" dirty="0" smtClean="0"/>
              <a:t>Several countries compile IO tables for their economies at regular time intervals as a </a:t>
            </a:r>
            <a:r>
              <a:rPr lang="en-GB" b="1" dirty="0" smtClean="0"/>
              <a:t>national statistical requirement </a:t>
            </a:r>
            <a:r>
              <a:rPr lang="en-GB" dirty="0" smtClean="0"/>
              <a:t>providing an overarching framework that describes a coherent, consistent and </a:t>
            </a:r>
            <a:r>
              <a:rPr lang="en-GB" b="1" dirty="0" smtClean="0"/>
              <a:t>integrated set of macroeconomic accounts</a:t>
            </a:r>
            <a:r>
              <a:rPr lang="en-GB" dirty="0" smtClean="0"/>
              <a:t> forming a basis for </a:t>
            </a:r>
            <a:r>
              <a:rPr lang="en-GB" b="1" dirty="0" smtClean="0"/>
              <a:t>economic analysis and policy formulation</a:t>
            </a:r>
            <a:r>
              <a:rPr lang="en-GB" dirty="0" smtClean="0"/>
              <a:t>. </a:t>
            </a:r>
          </a:p>
          <a:p>
            <a:endParaRPr lang="en-GB" dirty="0" smtClean="0"/>
          </a:p>
          <a:p>
            <a:r>
              <a:rPr lang="en-GB" dirty="0" smtClean="0"/>
              <a:t>In this context, </a:t>
            </a:r>
            <a:r>
              <a:rPr lang="en-GB" b="1" dirty="0" smtClean="0"/>
              <a:t>IO analysis</a:t>
            </a:r>
            <a:r>
              <a:rPr lang="en-GB" dirty="0" smtClean="0"/>
              <a:t> is an analytical tool adequate for the evaluation of the inter-relations between different economic activities having evolved and being often </a:t>
            </a:r>
            <a:r>
              <a:rPr lang="en-GB" b="1" dirty="0" smtClean="0"/>
              <a:t>applied to assess E3 interactions</a:t>
            </a:r>
            <a:r>
              <a:rPr lang="en-GB" dirty="0" smtClean="0"/>
              <a:t>. </a:t>
            </a:r>
          </a:p>
          <a:p>
            <a:endParaRPr lang="pt-PT" dirty="0" smtClean="0"/>
          </a:p>
          <a:p>
            <a:endParaRPr lang="pt-PT" dirty="0"/>
          </a:p>
        </p:txBody>
      </p:sp>
      <p:sp>
        <p:nvSpPr>
          <p:cNvPr id="6" name="Marcador de Posição do Número do Diapositivo 5"/>
          <p:cNvSpPr>
            <a:spLocks noGrp="1"/>
          </p:cNvSpPr>
          <p:nvPr>
            <p:ph type="sldNum" sz="quarter" idx="12"/>
          </p:nvPr>
        </p:nvSpPr>
        <p:spPr/>
        <p:txBody>
          <a:bodyPr/>
          <a:lstStyle/>
          <a:p>
            <a:fld id="{FF25B18E-F4F2-4D2B-B7C3-AE7A56E057AB}" type="slidenum">
              <a:rPr lang="pt-PT" smtClean="0"/>
              <a:pPr/>
              <a:t>9</a:t>
            </a:fld>
            <a:endParaRPr lang="pt-PT"/>
          </a:p>
        </p:txBody>
      </p:sp>
      <p:sp>
        <p:nvSpPr>
          <p:cNvPr id="7" name="Marcador de Posição do Rodapé 6"/>
          <p:cNvSpPr>
            <a:spLocks noGrp="1"/>
          </p:cNvSpPr>
          <p:nvPr>
            <p:ph type="ftr" sz="quarter" idx="11"/>
          </p:nvPr>
        </p:nvSpPr>
        <p:spPr/>
        <p:txBody>
          <a:bodyPr/>
          <a:lstStyle/>
          <a:p>
            <a:endParaRPr lang="pt-PT"/>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tiguidade">
  <a:themeElements>
    <a:clrScheme name="Contiguidad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tiguidad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1_Contiguidade">
  <a:themeElements>
    <a:clrScheme name="Contiguidad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tiguidad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tiguidad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ppt/theme/themeOverride2.xml><?xml version="1.0" encoding="utf-8"?>
<a:themeOverride xmlns:a="http://schemas.openxmlformats.org/drawingml/2006/main">
  <a:clrScheme name="Contiguidad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ppt/theme/themeOverride3.xml><?xml version="1.0" encoding="utf-8"?>
<a:themeOverride xmlns:a="http://schemas.openxmlformats.org/drawingml/2006/main">
  <a:clrScheme name="Contiguidad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ppt/theme/themeOverride4.xml><?xml version="1.0" encoding="utf-8"?>
<a:themeOverride xmlns:a="http://schemas.openxmlformats.org/drawingml/2006/main">
  <a:clrScheme name="Contiguidad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ppt/theme/themeOverride5.xml><?xml version="1.0" encoding="utf-8"?>
<a:themeOverride xmlns:a="http://schemas.openxmlformats.org/drawingml/2006/main">
  <a:clrScheme name="Contiguidad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docProps/app.xml><?xml version="1.0" encoding="utf-8"?>
<Properties xmlns="http://schemas.openxmlformats.org/officeDocument/2006/extended-properties" xmlns:vt="http://schemas.openxmlformats.org/officeDocument/2006/docPropsVTypes">
  <Template>Foundry</Template>
  <TotalTime>1629</TotalTime>
  <Words>8657</Words>
  <Application>Microsoft Office PowerPoint</Application>
  <PresentationFormat>Apresentação no Ecrã (4:3)</PresentationFormat>
  <Paragraphs>1181</Paragraphs>
  <Slides>63</Slides>
  <Notes>63</Notes>
  <HiddenSlides>0</HiddenSlides>
  <MMClips>0</MMClips>
  <ScaleCrop>false</ScaleCrop>
  <HeadingPairs>
    <vt:vector size="6" baseType="variant">
      <vt:variant>
        <vt:lpstr>Tema</vt:lpstr>
      </vt:variant>
      <vt:variant>
        <vt:i4>2</vt:i4>
      </vt:variant>
      <vt:variant>
        <vt:lpstr>Servidores OLE incorporados</vt:lpstr>
      </vt:variant>
      <vt:variant>
        <vt:i4>2</vt:i4>
      </vt:variant>
      <vt:variant>
        <vt:lpstr>Títulos dos diapositivos</vt:lpstr>
      </vt:variant>
      <vt:variant>
        <vt:i4>63</vt:i4>
      </vt:variant>
    </vt:vector>
  </HeadingPairs>
  <TitlesOfParts>
    <vt:vector size="67" baseType="lpstr">
      <vt:lpstr>Contiguidade</vt:lpstr>
      <vt:lpstr>1_Contiguidade</vt:lpstr>
      <vt:lpstr>Denklem</vt:lpstr>
      <vt:lpstr>Document</vt:lpstr>
      <vt:lpstr>IO MOLP models for Energy-Environment-Economy (E3) Planning</vt:lpstr>
      <vt:lpstr>Outline</vt:lpstr>
      <vt:lpstr>The Energy sector and OR</vt:lpstr>
      <vt:lpstr>The Energy sector and OR</vt:lpstr>
      <vt:lpstr>Energy-Environment-Economy models</vt:lpstr>
      <vt:lpstr>IO MOLP models (why?)</vt:lpstr>
      <vt:lpstr>IO MOLP models (Why?)</vt:lpstr>
      <vt:lpstr>IO MOLP models (Why?)</vt:lpstr>
      <vt:lpstr>IO MOLP models (Why?)</vt:lpstr>
      <vt:lpstr>IO MOLP models (Why?)</vt:lpstr>
      <vt:lpstr>Some basic features on IO</vt:lpstr>
      <vt:lpstr>Some basic features on IO</vt:lpstr>
      <vt:lpstr>Some basic features on IO</vt:lpstr>
      <vt:lpstr>Some basic features on IO</vt:lpstr>
      <vt:lpstr>Some basic features on IO</vt:lpstr>
      <vt:lpstr>Some basic features on IO</vt:lpstr>
      <vt:lpstr>Some basic features on IO</vt:lpstr>
      <vt:lpstr>Some basic features on IO</vt:lpstr>
      <vt:lpstr>Theoretical underpinning of IO MOLP models</vt:lpstr>
      <vt:lpstr>Theoretical underpinning of IO MOLP models</vt:lpstr>
      <vt:lpstr>Theoretical underpinning of IO MOLP models</vt:lpstr>
      <vt:lpstr>Theoretical underpinning of IO MOLP models</vt:lpstr>
      <vt:lpstr>Theoretical underpinning of IO MOLP models</vt:lpstr>
      <vt:lpstr>IO hybrid approaches</vt:lpstr>
      <vt:lpstr>IO hybrid approaches</vt:lpstr>
      <vt:lpstr>IO hybrid approaches</vt:lpstr>
      <vt:lpstr>IO hybrid approaches</vt:lpstr>
      <vt:lpstr>IO hybrid approaches</vt:lpstr>
      <vt:lpstr>IO hybrid approaches</vt:lpstr>
      <vt:lpstr>IO in the framework of MOLP models</vt:lpstr>
      <vt:lpstr>IO in the framework of MOLP models</vt:lpstr>
      <vt:lpstr>IO in the framework of MOLP models</vt:lpstr>
      <vt:lpstr>IO in the framework of MOLP models</vt:lpstr>
      <vt:lpstr>IO in the framework of MOLP models</vt:lpstr>
      <vt:lpstr>IO in the framework of MOLP models</vt:lpstr>
      <vt:lpstr>IO in the framework of MOLP models</vt:lpstr>
      <vt:lpstr>IO in the framework of MOLP models</vt:lpstr>
      <vt:lpstr>IO in the framework of MOLP models</vt:lpstr>
      <vt:lpstr>Uncertainty handling of IO MOLP models</vt:lpstr>
      <vt:lpstr>Uncertainty handling of IO MOLP models</vt:lpstr>
      <vt:lpstr>Uncertainty handling of IO MOLP models</vt:lpstr>
      <vt:lpstr>Methodologies for tackling the uncertainty</vt:lpstr>
      <vt:lpstr>An interval model for E3 planning</vt:lpstr>
      <vt:lpstr>An interval model for E3 planning</vt:lpstr>
      <vt:lpstr>An interval model for E3 planning</vt:lpstr>
      <vt:lpstr> An interval model for E3 planning  </vt:lpstr>
      <vt:lpstr>Uncertainty handling of IO MOLP models</vt:lpstr>
      <vt:lpstr> A review on IO MOLP models   </vt:lpstr>
      <vt:lpstr> </vt:lpstr>
      <vt:lpstr> A review on IO MOLP models   </vt:lpstr>
      <vt:lpstr>Apresentação do PowerPoint</vt:lpstr>
      <vt:lpstr> A review on IO MOLP models   </vt:lpstr>
      <vt:lpstr>Apresentação do PowerPoint</vt:lpstr>
      <vt:lpstr> A review on IO MOLP models   </vt:lpstr>
      <vt:lpstr>Apresentação do PowerPoint</vt:lpstr>
      <vt:lpstr> A review on IO MOLP models   </vt:lpstr>
      <vt:lpstr> A review on IO MOLP models   </vt:lpstr>
      <vt:lpstr> A review on IO MOLP models   </vt:lpstr>
      <vt:lpstr>Conclusions</vt:lpstr>
      <vt:lpstr>Conclusions</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Diapositivo 1</dc:title>
  <dc:creator>Windows User</dc:creator>
  <cp:lastModifiedBy>Carla Henriques</cp:lastModifiedBy>
  <cp:revision>139</cp:revision>
  <dcterms:created xsi:type="dcterms:W3CDTF">2014-09-08T12:52:24Z</dcterms:created>
  <dcterms:modified xsi:type="dcterms:W3CDTF">2014-09-25T13:03:09Z</dcterms:modified>
</cp:coreProperties>
</file>